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5"/>
  </p:sldMasterIdLst>
  <p:notesMasterIdLst>
    <p:notesMasterId r:id="rId23"/>
  </p:notesMasterIdLst>
  <p:handoutMasterIdLst>
    <p:handoutMasterId r:id="rId24"/>
  </p:handoutMasterIdLst>
  <p:sldIdLst>
    <p:sldId id="259" r:id="rId6"/>
    <p:sldId id="283" r:id="rId7"/>
    <p:sldId id="260" r:id="rId8"/>
    <p:sldId id="261" r:id="rId9"/>
    <p:sldId id="263" r:id="rId10"/>
    <p:sldId id="282" r:id="rId11"/>
    <p:sldId id="279" r:id="rId12"/>
    <p:sldId id="266" r:id="rId13"/>
    <p:sldId id="285" r:id="rId14"/>
    <p:sldId id="286" r:id="rId15"/>
    <p:sldId id="277" r:id="rId16"/>
    <p:sldId id="278" r:id="rId17"/>
    <p:sldId id="280" r:id="rId18"/>
    <p:sldId id="284" r:id="rId19"/>
    <p:sldId id="287" r:id="rId20"/>
    <p:sldId id="281" r:id="rId21"/>
    <p:sldId id="275" r:id="rId22"/>
  </p:sldIdLst>
  <p:sldSz cx="9144000" cy="6858000" type="screen4x3"/>
  <p:notesSz cx="6797675" cy="9926638"/>
  <p:defaultTex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mn-cs"/>
      </a:defRPr>
    </a:lvl1pPr>
    <a:lvl2pPr marL="457200" algn="l" rtl="0" fontAlgn="base">
      <a:spcBef>
        <a:spcPct val="0"/>
      </a:spcBef>
      <a:spcAft>
        <a:spcPct val="0"/>
      </a:spcAft>
      <a:defRPr sz="2400" kern="1200">
        <a:solidFill>
          <a:schemeClr val="tx1"/>
        </a:solidFill>
        <a:latin typeface="Arial" charset="0"/>
        <a:ea typeface="ＭＳ Ｐゴシック" charset="-128"/>
        <a:cs typeface="+mn-cs"/>
      </a:defRPr>
    </a:lvl2pPr>
    <a:lvl3pPr marL="914400" algn="l" rtl="0" fontAlgn="base">
      <a:spcBef>
        <a:spcPct val="0"/>
      </a:spcBef>
      <a:spcAft>
        <a:spcPct val="0"/>
      </a:spcAft>
      <a:defRPr sz="2400" kern="1200">
        <a:solidFill>
          <a:schemeClr val="tx1"/>
        </a:solidFill>
        <a:latin typeface="Arial" charset="0"/>
        <a:ea typeface="ＭＳ Ｐゴシック" charset="-128"/>
        <a:cs typeface="+mn-cs"/>
      </a:defRPr>
    </a:lvl3pPr>
    <a:lvl4pPr marL="1371600" algn="l" rtl="0" fontAlgn="base">
      <a:spcBef>
        <a:spcPct val="0"/>
      </a:spcBef>
      <a:spcAft>
        <a:spcPct val="0"/>
      </a:spcAft>
      <a:defRPr sz="2400" kern="1200">
        <a:solidFill>
          <a:schemeClr val="tx1"/>
        </a:solidFill>
        <a:latin typeface="Arial" charset="0"/>
        <a:ea typeface="ＭＳ Ｐゴシック" charset="-128"/>
        <a:cs typeface="+mn-cs"/>
      </a:defRPr>
    </a:lvl4pPr>
    <a:lvl5pPr marL="1828800" algn="l" rtl="0" fontAlgn="base">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gan Bedford" initials="MB" lastIdx="3"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67A8"/>
    <a:srgbClr val="FFD7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74"/>
  </p:normalViewPr>
  <p:slideViewPr>
    <p:cSldViewPr>
      <p:cViewPr>
        <p:scale>
          <a:sx n="85" d="100"/>
          <a:sy n="85" d="100"/>
        </p:scale>
        <p:origin x="-336" y="-576"/>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handoutMaster" Target="handoutMasters/handoutMaster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 Id="rId30"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wrap="square" lIns="91440" tIns="45720" rIns="91440" bIns="45720" numCol="1" anchor="t" anchorCtr="0" compatLnSpc="1">
            <a:prstTxWarp prst="textNoShape">
              <a:avLst/>
            </a:prstTxWarp>
          </a:bodyPr>
          <a:lstStyle>
            <a:lvl1pPr>
              <a:defRPr sz="1200">
                <a:latin typeface="Arial" pitchFamily="34" charset="0"/>
                <a:ea typeface="ＭＳ Ｐゴシック" pitchFamily="34" charset="-128"/>
                <a:cs typeface="+mn-cs"/>
              </a:defRPr>
            </a:lvl1pPr>
          </a:lstStyle>
          <a:p>
            <a:pPr>
              <a:defRPr/>
            </a:pPr>
            <a:endParaRPr lang="en-US"/>
          </a:p>
        </p:txBody>
      </p:sp>
      <p:sp>
        <p:nvSpPr>
          <p:cNvPr id="3" name="Date Placeholder 2"/>
          <p:cNvSpPr>
            <a:spLocks noGrp="1"/>
          </p:cNvSpPr>
          <p:nvPr>
            <p:ph type="dt" sz="quarter" idx="1"/>
          </p:nvPr>
        </p:nvSpPr>
        <p:spPr>
          <a:xfrm>
            <a:off x="3850443" y="0"/>
            <a:ext cx="2945659" cy="496332"/>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0A2B5B2F-03F9-724E-B798-CFF5CCE84D03}" type="datetime1">
              <a:rPr lang="en-US" altLang="en-US"/>
              <a:pPr/>
              <a:t>12/22/2017</a:t>
            </a:fld>
            <a:endParaRPr lang="en-US" altLang="en-US"/>
          </a:p>
        </p:txBody>
      </p:sp>
      <p:sp>
        <p:nvSpPr>
          <p:cNvPr id="4" name="Footer Placeholder 3"/>
          <p:cNvSpPr>
            <a:spLocks noGrp="1"/>
          </p:cNvSpPr>
          <p:nvPr>
            <p:ph type="ftr" sz="quarter" idx="2"/>
          </p:nvPr>
        </p:nvSpPr>
        <p:spPr>
          <a:xfrm>
            <a:off x="0" y="9428584"/>
            <a:ext cx="2945659" cy="496332"/>
          </a:xfrm>
          <a:prstGeom prst="rect">
            <a:avLst/>
          </a:prstGeom>
        </p:spPr>
        <p:txBody>
          <a:bodyPr vert="horz" wrap="square" lIns="91440" tIns="45720" rIns="91440" bIns="45720" numCol="1" anchor="b" anchorCtr="0" compatLnSpc="1">
            <a:prstTxWarp prst="textNoShape">
              <a:avLst/>
            </a:prstTxWarp>
          </a:bodyPr>
          <a:lstStyle>
            <a:lvl1pPr>
              <a:defRPr sz="1200">
                <a:latin typeface="Arial" pitchFamily="34" charset="0"/>
                <a:ea typeface="ＭＳ Ｐゴシック" pitchFamily="34" charset="-128"/>
                <a:cs typeface="+mn-cs"/>
              </a:defRPr>
            </a:lvl1pPr>
          </a:lstStyle>
          <a:p>
            <a:pPr>
              <a:defRPr/>
            </a:pPr>
            <a:endParaRPr lang="en-US"/>
          </a:p>
        </p:txBody>
      </p:sp>
      <p:sp>
        <p:nvSpPr>
          <p:cNvPr id="5" name="Slide Number Placeholder 4"/>
          <p:cNvSpPr>
            <a:spLocks noGrp="1"/>
          </p:cNvSpPr>
          <p:nvPr>
            <p:ph type="sldNum" sz="quarter" idx="3"/>
          </p:nvPr>
        </p:nvSpPr>
        <p:spPr>
          <a:xfrm>
            <a:off x="3850443" y="9428584"/>
            <a:ext cx="2945659" cy="496332"/>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F1033444-1731-E843-8BF6-09FF96577FFE}" type="slidenum">
              <a:rPr lang="en-US" altLang="en-US"/>
              <a:pPr/>
              <a:t>‹#›</a:t>
            </a:fld>
            <a:endParaRPr lang="en-US" altLang="en-US"/>
          </a:p>
        </p:txBody>
      </p:sp>
    </p:spTree>
    <p:extLst>
      <p:ext uri="{BB962C8B-B14F-4D97-AF65-F5344CB8AC3E}">
        <p14:creationId xmlns:p14="http://schemas.microsoft.com/office/powerpoint/2010/main" val="160930374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34" charset="0"/>
                <a:ea typeface="ＭＳ Ｐゴシック" pitchFamily="34" charset="-128"/>
                <a:cs typeface="+mn-cs"/>
              </a:defRPr>
            </a:lvl1pPr>
          </a:lstStyle>
          <a:p>
            <a:pPr>
              <a:defRPr/>
            </a:pPr>
            <a:endParaRPr lang="en-US"/>
          </a:p>
        </p:txBody>
      </p:sp>
      <p:sp>
        <p:nvSpPr>
          <p:cNvPr id="3" name="Date Placeholder 2"/>
          <p:cNvSpPr>
            <a:spLocks noGrp="1"/>
          </p:cNvSpPr>
          <p:nvPr>
            <p:ph type="dt" idx="1"/>
          </p:nvPr>
        </p:nvSpPr>
        <p:spPr>
          <a:xfrm>
            <a:off x="3850443" y="0"/>
            <a:ext cx="2945659" cy="496332"/>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fld id="{E5B23B26-4293-5446-92C4-FBA6152EFAB2}" type="datetime1">
              <a:rPr lang="en-US" altLang="en-US"/>
              <a:pPr/>
              <a:t>12/22/2017</a:t>
            </a:fld>
            <a:endParaRPr lang="en-US" altLang="en-US"/>
          </a:p>
        </p:txBody>
      </p:sp>
      <p:sp>
        <p:nvSpPr>
          <p:cNvPr id="4" name="Slide Image Placeholder 3"/>
          <p:cNvSpPr>
            <a:spLocks noGrp="1" noRot="1" noChangeAspect="1"/>
          </p:cNvSpPr>
          <p:nvPr>
            <p:ph type="sldImg" idx="2"/>
          </p:nvPr>
        </p:nvSpPr>
        <p:spPr>
          <a:xfrm>
            <a:off x="917575" y="744538"/>
            <a:ext cx="4964113" cy="3722687"/>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79768" y="4715154"/>
            <a:ext cx="5438140" cy="4466987"/>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428584"/>
            <a:ext cx="2945659" cy="496332"/>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34" charset="0"/>
                <a:ea typeface="ＭＳ Ｐゴシック" pitchFamily="34" charset="-128"/>
                <a:cs typeface="+mn-cs"/>
              </a:defRPr>
            </a:lvl1pPr>
          </a:lstStyle>
          <a:p>
            <a:pPr>
              <a:defRPr/>
            </a:pPr>
            <a:endParaRPr lang="en-US"/>
          </a:p>
        </p:txBody>
      </p:sp>
      <p:sp>
        <p:nvSpPr>
          <p:cNvPr id="7" name="Slide Number Placeholder 6"/>
          <p:cNvSpPr>
            <a:spLocks noGrp="1"/>
          </p:cNvSpPr>
          <p:nvPr>
            <p:ph type="sldNum" sz="quarter" idx="5"/>
          </p:nvPr>
        </p:nvSpPr>
        <p:spPr>
          <a:xfrm>
            <a:off x="3850443" y="9428584"/>
            <a:ext cx="2945659" cy="496332"/>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fld id="{5821E9A2-B3A0-A346-B2EE-FDFF26B32B26}" type="slidenum">
              <a:rPr lang="en-US" altLang="en-US"/>
              <a:pPr/>
              <a:t>‹#›</a:t>
            </a:fld>
            <a:endParaRPr lang="en-US" altLang="en-US"/>
          </a:p>
        </p:txBody>
      </p:sp>
    </p:spTree>
    <p:extLst>
      <p:ext uri="{BB962C8B-B14F-4D97-AF65-F5344CB8AC3E}">
        <p14:creationId xmlns:p14="http://schemas.microsoft.com/office/powerpoint/2010/main" val="73006386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ヒラギノ角ゴ Pro W3" pitchFamily="-60" charset="-128"/>
        <a:cs typeface="ヒラギノ角ゴ Pro W3" charset="-128"/>
      </a:defRPr>
    </a:lvl3pPr>
    <a:lvl4pPr marL="1371600" algn="l" rtl="0" eaLnBrk="0" fontAlgn="base" hangingPunct="0">
      <a:spcBef>
        <a:spcPct val="30000"/>
      </a:spcBef>
      <a:spcAft>
        <a:spcPct val="0"/>
      </a:spcAft>
      <a:defRPr sz="1200" kern="1200">
        <a:solidFill>
          <a:schemeClr val="tx1"/>
        </a:solidFill>
        <a:latin typeface="+mn-lt"/>
        <a:ea typeface="ヒラギノ角ゴ Pro W3" pitchFamily="-60" charset="-128"/>
        <a:cs typeface="ヒラギノ角ゴ Pro W3" charset="-128"/>
      </a:defRPr>
    </a:lvl4pPr>
    <a:lvl5pPr marL="1828800" algn="l" rtl="0" eaLnBrk="0" fontAlgn="base" hangingPunct="0">
      <a:spcBef>
        <a:spcPct val="30000"/>
      </a:spcBef>
      <a:spcAft>
        <a:spcPct val="0"/>
      </a:spcAft>
      <a:defRPr sz="1200" kern="1200">
        <a:solidFill>
          <a:schemeClr val="tx1"/>
        </a:solidFill>
        <a:latin typeface="+mn-lt"/>
        <a:ea typeface="ヒラギノ角ゴ Pro W3" pitchFamily="-60" charset="-128"/>
        <a:cs typeface="ヒラギノ角ゴ Pro W3"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1. Cov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ext Placeholder 6"/>
          <p:cNvSpPr>
            <a:spLocks noGrp="1"/>
          </p:cNvSpPr>
          <p:nvPr>
            <p:ph type="body" sz="quarter" idx="10"/>
          </p:nvPr>
        </p:nvSpPr>
        <p:spPr>
          <a:xfrm>
            <a:off x="2771800" y="1123945"/>
            <a:ext cx="5544616" cy="719138"/>
          </a:xfrm>
        </p:spPr>
        <p:txBody>
          <a:bodyPr anchor="b"/>
          <a:lstStyle>
            <a:lvl1pPr>
              <a:spcBef>
                <a:spcPts val="600"/>
              </a:spcBef>
              <a:defRPr sz="2400" b="1" baseline="0">
                <a:solidFill>
                  <a:schemeClr val="bg1"/>
                </a:solidFill>
              </a:defRPr>
            </a:lvl1pPr>
            <a:lvl2pPr>
              <a:defRPr sz="1800">
                <a:solidFill>
                  <a:schemeClr val="bg1"/>
                </a:solidFill>
              </a:defRPr>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732269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5. Blank">
    <p:spTree>
      <p:nvGrpSpPr>
        <p:cNvPr id="1" name=""/>
        <p:cNvGrpSpPr/>
        <p:nvPr/>
      </p:nvGrpSpPr>
      <p:grpSpPr>
        <a:xfrm>
          <a:off x="0" y="0"/>
          <a:ext cx="0" cy="0"/>
          <a:chOff x="0" y="0"/>
          <a:chExt cx="0" cy="0"/>
        </a:xfrm>
      </p:grpSpPr>
      <p:sp>
        <p:nvSpPr>
          <p:cNvPr id="4" name="Title 7"/>
          <p:cNvSpPr>
            <a:spLocks noGrp="1"/>
          </p:cNvSpPr>
          <p:nvPr>
            <p:ph type="title" hasCustomPrompt="1"/>
          </p:nvPr>
        </p:nvSpPr>
        <p:spPr>
          <a:xfrm>
            <a:off x="468313" y="734790"/>
            <a:ext cx="8208962" cy="461962"/>
          </a:xfrm>
        </p:spPr>
        <p:txBody>
          <a:bodyPr/>
          <a:lstStyle/>
          <a:p>
            <a:r>
              <a:rPr lang="en-US" dirty="0"/>
              <a:t>Heading</a:t>
            </a:r>
          </a:p>
        </p:txBody>
      </p:sp>
      <p:sp>
        <p:nvSpPr>
          <p:cNvPr id="5" name="Text Placeholder 9"/>
          <p:cNvSpPr>
            <a:spLocks noGrp="1"/>
          </p:cNvSpPr>
          <p:nvPr>
            <p:ph type="body" idx="10" hasCustomPrompt="1"/>
          </p:nvPr>
        </p:nvSpPr>
        <p:spPr>
          <a:xfrm>
            <a:off x="468313" y="1342355"/>
            <a:ext cx="8208962" cy="4606925"/>
          </a:xfrm>
        </p:spPr>
        <p:txBody>
          <a:bodyPr/>
          <a:lstStyle/>
          <a:p>
            <a:pPr marL="0" indent="0"/>
            <a:r>
              <a:rPr lang="en-US" altLang="en-US" dirty="0"/>
              <a:t>Note: Arial font must be used throughout the document.</a:t>
            </a:r>
          </a:p>
          <a:p>
            <a:pPr marL="0" indent="0"/>
            <a:r>
              <a:rPr lang="en-US" altLang="en-US" dirty="0"/>
              <a:t>Body copy body copy body copy body copy body copy body copy body copy body copy body copy body </a:t>
            </a:r>
          </a:p>
          <a:p>
            <a:pPr lvl="1"/>
            <a:r>
              <a:rPr lang="en-US" altLang="en-US" dirty="0"/>
              <a:t>Bullet point text</a:t>
            </a:r>
          </a:p>
          <a:p>
            <a:pPr lvl="2"/>
            <a:r>
              <a:rPr lang="en-US" altLang="en-US" dirty="0">
                <a:ea typeface="ヒラギノ角ゴ Pro W3" charset="-128"/>
              </a:rPr>
              <a:t>Bullet point text</a:t>
            </a:r>
          </a:p>
          <a:p>
            <a:pPr lvl="3"/>
            <a:r>
              <a:rPr lang="en-US" altLang="en-US" dirty="0">
                <a:ea typeface="ヒラギノ角ゴ Pro W3" charset="-128"/>
              </a:rPr>
              <a:t>Bullet point text</a:t>
            </a:r>
          </a:p>
          <a:p>
            <a:pPr lvl="4"/>
            <a:r>
              <a:rPr lang="en-US" altLang="en-US" dirty="0">
                <a:ea typeface="ヒラギノ角ゴ Pro W3" charset="-128"/>
              </a:rPr>
              <a:t>Bullet point text</a:t>
            </a:r>
          </a:p>
          <a:p>
            <a:pPr marL="0" indent="0"/>
            <a:r>
              <a:rPr lang="en-US" altLang="en-US" dirty="0"/>
              <a:t>Body copy body copy body copy body copy body copy body copy body copy body copy body copy body copy body copy body copy body copy body copy body copy body copy body copy body copy body copy body copy body copy body copy body copy body copy body copy body copy body copy body copy body copy body copy body copy body copy body copy</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40352" y="188640"/>
            <a:ext cx="1282448" cy="414000"/>
          </a:xfrm>
          <a:prstGeom prst="rect">
            <a:avLst/>
          </a:prstGeom>
        </p:spPr>
      </p:pic>
    </p:spTree>
    <p:extLst>
      <p:ext uri="{BB962C8B-B14F-4D97-AF65-F5344CB8AC3E}">
        <p14:creationId xmlns:p14="http://schemas.microsoft.com/office/powerpoint/2010/main" val="1992384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Title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68313" y="662782"/>
            <a:ext cx="8208962" cy="461962"/>
          </a:xfrm>
        </p:spPr>
        <p:txBody>
          <a:bodyPr/>
          <a:lstStyle/>
          <a:p>
            <a:r>
              <a:rPr lang="en-US"/>
              <a:t>Click to edit Master title style</a:t>
            </a:r>
          </a:p>
        </p:txBody>
      </p:sp>
      <p:sp>
        <p:nvSpPr>
          <p:cNvPr id="10" name="Text Placeholder 9"/>
          <p:cNvSpPr>
            <a:spLocks noGrp="1"/>
          </p:cNvSpPr>
          <p:nvPr>
            <p:ph type="body" idx="10"/>
          </p:nvPr>
        </p:nvSpPr>
        <p:spPr>
          <a:xfrm>
            <a:off x="468313" y="1342355"/>
            <a:ext cx="8208962" cy="46069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40352" y="188640"/>
            <a:ext cx="1282448" cy="414000"/>
          </a:xfrm>
          <a:prstGeom prst="rect">
            <a:avLst/>
          </a:prstGeom>
        </p:spPr>
      </p:pic>
    </p:spTree>
    <p:extLst>
      <p:ext uri="{BB962C8B-B14F-4D97-AF65-F5344CB8AC3E}">
        <p14:creationId xmlns:p14="http://schemas.microsoft.com/office/powerpoint/2010/main" val="1105395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 Title and Content x 2">
    <p:spTree>
      <p:nvGrpSpPr>
        <p:cNvPr id="1" name=""/>
        <p:cNvGrpSpPr/>
        <p:nvPr/>
      </p:nvGrpSpPr>
      <p:grpSpPr>
        <a:xfrm>
          <a:off x="0" y="0"/>
          <a:ext cx="0" cy="0"/>
          <a:chOff x="0" y="0"/>
          <a:chExt cx="0" cy="0"/>
        </a:xfrm>
      </p:grpSpPr>
      <p:sp>
        <p:nvSpPr>
          <p:cNvPr id="2" name="Title 1"/>
          <p:cNvSpPr>
            <a:spLocks noGrp="1"/>
          </p:cNvSpPr>
          <p:nvPr>
            <p:ph type="title"/>
          </p:nvPr>
        </p:nvSpPr>
        <p:spPr>
          <a:xfrm>
            <a:off x="468313" y="662782"/>
            <a:ext cx="8208143" cy="461962"/>
          </a:xfrm>
        </p:spPr>
        <p:txBody>
          <a:bodyPr/>
          <a:lstStyle/>
          <a:p>
            <a:r>
              <a:rPr lang="en-US"/>
              <a:t>Click to edit Master title style</a:t>
            </a:r>
          </a:p>
        </p:txBody>
      </p:sp>
      <p:sp>
        <p:nvSpPr>
          <p:cNvPr id="6" name="Content Placeholder 5"/>
          <p:cNvSpPr>
            <a:spLocks noGrp="1"/>
          </p:cNvSpPr>
          <p:nvPr>
            <p:ph sz="quarter" idx="10"/>
          </p:nvPr>
        </p:nvSpPr>
        <p:spPr>
          <a:xfrm>
            <a:off x="465153" y="1341280"/>
            <a:ext cx="3960000" cy="460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7"/>
          <p:cNvSpPr>
            <a:spLocks noGrp="1"/>
          </p:cNvSpPr>
          <p:nvPr>
            <p:ph sz="quarter" idx="11"/>
          </p:nvPr>
        </p:nvSpPr>
        <p:spPr>
          <a:xfrm>
            <a:off x="4716456" y="1341279"/>
            <a:ext cx="3960000" cy="460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40352" y="188640"/>
            <a:ext cx="1282448" cy="414000"/>
          </a:xfrm>
          <a:prstGeom prst="rect">
            <a:avLst/>
          </a:prstGeom>
        </p:spPr>
      </p:pic>
    </p:spTree>
    <p:extLst>
      <p:ext uri="{BB962C8B-B14F-4D97-AF65-F5344CB8AC3E}">
        <p14:creationId xmlns:p14="http://schemas.microsoft.com/office/powerpoint/2010/main" val="5087686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 Title Only">
    <p:spTree>
      <p:nvGrpSpPr>
        <p:cNvPr id="1" name=""/>
        <p:cNvGrpSpPr/>
        <p:nvPr/>
      </p:nvGrpSpPr>
      <p:grpSpPr>
        <a:xfrm>
          <a:off x="0" y="0"/>
          <a:ext cx="0" cy="0"/>
          <a:chOff x="0" y="0"/>
          <a:chExt cx="0" cy="0"/>
        </a:xfrm>
      </p:grpSpPr>
      <p:sp>
        <p:nvSpPr>
          <p:cNvPr id="12" name="Title 11"/>
          <p:cNvSpPr>
            <a:spLocks noGrp="1"/>
          </p:cNvSpPr>
          <p:nvPr>
            <p:ph type="title"/>
          </p:nvPr>
        </p:nvSpPr>
        <p:spPr>
          <a:xfrm>
            <a:off x="457200" y="691224"/>
            <a:ext cx="8435280" cy="793560"/>
          </a:xfrm>
          <a:prstGeom prst="rect">
            <a:avLst/>
          </a:prstGeom>
        </p:spPr>
        <p:txBody>
          <a:bodyPr/>
          <a:lstStyle>
            <a:lvl1pPr algn="l">
              <a:defRPr sz="3000">
                <a:latin typeface="+mj-lt"/>
                <a:cs typeface="Microsoft Sans Serif" pitchFamily="34" charset="0"/>
              </a:defRPr>
            </a:lvl1pPr>
          </a:lstStyle>
          <a:p>
            <a:r>
              <a:rPr lang="en-US"/>
              <a:t>Click to edit Master title style</a:t>
            </a:r>
            <a:endParaRPr lang="en-US"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40352" y="188640"/>
            <a:ext cx="1282448" cy="414000"/>
          </a:xfrm>
          <a:prstGeom prst="rect">
            <a:avLst/>
          </a:prstGeom>
        </p:spPr>
      </p:pic>
    </p:spTree>
    <p:extLst>
      <p:ext uri="{BB962C8B-B14F-4D97-AF65-F5344CB8AC3E}">
        <p14:creationId xmlns:p14="http://schemas.microsoft.com/office/powerpoint/2010/main" val="1742822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 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40352" y="188640"/>
            <a:ext cx="1282448" cy="414000"/>
          </a:xfrm>
          <a:prstGeom prst="rect">
            <a:avLst/>
          </a:prstGeom>
        </p:spPr>
      </p:pic>
    </p:spTree>
    <p:extLst>
      <p:ext uri="{BB962C8B-B14F-4D97-AF65-F5344CB8AC3E}">
        <p14:creationId xmlns:p14="http://schemas.microsoft.com/office/powerpoint/2010/main" val="20943465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9" name="Title Placeholder 2"/>
          <p:cNvSpPr>
            <a:spLocks noGrp="1"/>
          </p:cNvSpPr>
          <p:nvPr>
            <p:ph type="title"/>
          </p:nvPr>
        </p:nvSpPr>
        <p:spPr bwMode="auto">
          <a:xfrm>
            <a:off x="468313" y="433388"/>
            <a:ext cx="820896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spAutoFit/>
          </a:bodyPr>
          <a:lstStyle/>
          <a:p>
            <a:pPr lvl="0"/>
            <a:r>
              <a:rPr lang="en-US" altLang="en-US"/>
              <a:t>Click to edit Master title style</a:t>
            </a:r>
          </a:p>
        </p:txBody>
      </p:sp>
      <p:pic>
        <p:nvPicPr>
          <p:cNvPr id="2" name="Picture 1"/>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0" y="0"/>
            <a:ext cx="9144000" cy="6857464"/>
          </a:xfrm>
          <a:prstGeom prst="rect">
            <a:avLst/>
          </a:prstGeom>
        </p:spPr>
      </p:pic>
      <p:sp>
        <p:nvSpPr>
          <p:cNvPr id="1030" name="Text Placeholder 3"/>
          <p:cNvSpPr>
            <a:spLocks noGrp="1"/>
          </p:cNvSpPr>
          <p:nvPr>
            <p:ph type="body" idx="1"/>
          </p:nvPr>
        </p:nvSpPr>
        <p:spPr bwMode="auto">
          <a:xfrm>
            <a:off x="468313" y="1225550"/>
            <a:ext cx="8229600" cy="460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 </a:t>
            </a:r>
          </a:p>
          <a:p>
            <a:pPr lvl="4"/>
            <a:r>
              <a:rPr lang="en-US" altLang="en-US"/>
              <a:t>Fifth level</a:t>
            </a:r>
          </a:p>
          <a:p>
            <a:pPr lvl="3"/>
            <a:endParaRPr lang="en-US" altLang="en-US"/>
          </a:p>
        </p:txBody>
      </p:sp>
    </p:spTree>
  </p:cSld>
  <p:clrMap bg1="lt1" tx1="dk1" bg2="lt2" tx2="dk2" accent1="accent1" accent2="accent2" accent3="accent3" accent4="accent4" accent5="accent5" accent6="accent6" hlink="hlink" folHlink="folHlink"/>
  <p:sldLayoutIdLst>
    <p:sldLayoutId id="2147484095" r:id="rId1"/>
    <p:sldLayoutId id="2147484097" r:id="rId2"/>
    <p:sldLayoutId id="2147484090" r:id="rId3"/>
    <p:sldLayoutId id="2147484091" r:id="rId4"/>
    <p:sldLayoutId id="2147484092" r:id="rId5"/>
    <p:sldLayoutId id="2147484093" r:id="rId6"/>
  </p:sldLayoutIdLst>
  <p:hf hdr="0" ftr="0" dt="0"/>
  <p:txStyles>
    <p:titleStyle>
      <a:lvl1pPr algn="l" rtl="0" eaLnBrk="1" fontAlgn="base" hangingPunct="1">
        <a:spcBef>
          <a:spcPct val="0"/>
        </a:spcBef>
        <a:spcAft>
          <a:spcPct val="0"/>
        </a:spcAft>
        <a:defRPr sz="3000" b="1" kern="1200">
          <a:solidFill>
            <a:schemeClr val="tx1"/>
          </a:solidFill>
          <a:latin typeface="+mj-lt"/>
          <a:ea typeface="ＭＳ Ｐゴシック" charset="-128"/>
          <a:cs typeface="ＭＳ Ｐゴシック" charset="-128"/>
        </a:defRPr>
      </a:lvl1pPr>
      <a:lvl2pPr algn="l" rtl="0" eaLnBrk="1" fontAlgn="base" hangingPunct="1">
        <a:spcBef>
          <a:spcPct val="0"/>
        </a:spcBef>
        <a:spcAft>
          <a:spcPct val="0"/>
        </a:spcAft>
        <a:defRPr sz="3000" b="1">
          <a:solidFill>
            <a:schemeClr val="tx1"/>
          </a:solidFill>
          <a:latin typeface="Arial" charset="0"/>
          <a:ea typeface="ＭＳ Ｐゴシック" charset="-128"/>
          <a:cs typeface="ＭＳ Ｐゴシック" charset="-128"/>
        </a:defRPr>
      </a:lvl2pPr>
      <a:lvl3pPr algn="l" rtl="0" eaLnBrk="1" fontAlgn="base" hangingPunct="1">
        <a:spcBef>
          <a:spcPct val="0"/>
        </a:spcBef>
        <a:spcAft>
          <a:spcPct val="0"/>
        </a:spcAft>
        <a:defRPr sz="3000" b="1">
          <a:solidFill>
            <a:schemeClr val="tx1"/>
          </a:solidFill>
          <a:latin typeface="Arial" charset="0"/>
          <a:ea typeface="ＭＳ Ｐゴシック" charset="-128"/>
          <a:cs typeface="ＭＳ Ｐゴシック" charset="-128"/>
        </a:defRPr>
      </a:lvl3pPr>
      <a:lvl4pPr algn="l" rtl="0" eaLnBrk="1" fontAlgn="base" hangingPunct="1">
        <a:spcBef>
          <a:spcPct val="0"/>
        </a:spcBef>
        <a:spcAft>
          <a:spcPct val="0"/>
        </a:spcAft>
        <a:defRPr sz="3000" b="1">
          <a:solidFill>
            <a:schemeClr val="tx1"/>
          </a:solidFill>
          <a:latin typeface="Arial" charset="0"/>
          <a:ea typeface="ＭＳ Ｐゴシック" charset="-128"/>
          <a:cs typeface="ＭＳ Ｐゴシック" charset="-128"/>
        </a:defRPr>
      </a:lvl4pPr>
      <a:lvl5pPr algn="l" rtl="0" eaLnBrk="1" fontAlgn="base" hangingPunct="1">
        <a:spcBef>
          <a:spcPct val="0"/>
        </a:spcBef>
        <a:spcAft>
          <a:spcPct val="0"/>
        </a:spcAft>
        <a:defRPr sz="3000" b="1">
          <a:solidFill>
            <a:schemeClr val="tx1"/>
          </a:solidFill>
          <a:latin typeface="Arial" charset="0"/>
          <a:ea typeface="ＭＳ Ｐゴシック" charset="-128"/>
          <a:cs typeface="ＭＳ Ｐゴシック" charset="-128"/>
        </a:defRPr>
      </a:lvl5pPr>
      <a:lvl6pPr marL="457200" algn="ctr" rtl="0" eaLnBrk="1" fontAlgn="base" hangingPunct="1">
        <a:spcBef>
          <a:spcPct val="0"/>
        </a:spcBef>
        <a:spcAft>
          <a:spcPct val="0"/>
        </a:spcAft>
        <a:defRPr sz="4400">
          <a:solidFill>
            <a:schemeClr val="tx1"/>
          </a:solidFill>
          <a:latin typeface="Sommet" pitchFamily="50" charset="0"/>
        </a:defRPr>
      </a:lvl6pPr>
      <a:lvl7pPr marL="914400" algn="ctr" rtl="0" eaLnBrk="1" fontAlgn="base" hangingPunct="1">
        <a:spcBef>
          <a:spcPct val="0"/>
        </a:spcBef>
        <a:spcAft>
          <a:spcPct val="0"/>
        </a:spcAft>
        <a:defRPr sz="4400">
          <a:solidFill>
            <a:schemeClr val="tx1"/>
          </a:solidFill>
          <a:latin typeface="Sommet" pitchFamily="50" charset="0"/>
        </a:defRPr>
      </a:lvl7pPr>
      <a:lvl8pPr marL="1371600" algn="ctr" rtl="0" eaLnBrk="1" fontAlgn="base" hangingPunct="1">
        <a:spcBef>
          <a:spcPct val="0"/>
        </a:spcBef>
        <a:spcAft>
          <a:spcPct val="0"/>
        </a:spcAft>
        <a:defRPr sz="4400">
          <a:solidFill>
            <a:schemeClr val="tx1"/>
          </a:solidFill>
          <a:latin typeface="Sommet" pitchFamily="50" charset="0"/>
        </a:defRPr>
      </a:lvl8pPr>
      <a:lvl9pPr marL="1828800" algn="ctr" rtl="0" eaLnBrk="1" fontAlgn="base" hangingPunct="1">
        <a:spcBef>
          <a:spcPct val="0"/>
        </a:spcBef>
        <a:spcAft>
          <a:spcPct val="0"/>
        </a:spcAft>
        <a:defRPr sz="4400">
          <a:solidFill>
            <a:schemeClr val="tx1"/>
          </a:solidFill>
          <a:latin typeface="Sommet" pitchFamily="50" charset="0"/>
        </a:defRPr>
      </a:lvl9pPr>
    </p:titleStyle>
    <p:bodyStyle>
      <a:lvl1pPr marL="342900" indent="-342900" algn="l" rtl="0" eaLnBrk="1" fontAlgn="base" hangingPunct="1">
        <a:spcBef>
          <a:spcPts val="1200"/>
        </a:spcBef>
        <a:spcAft>
          <a:spcPct val="0"/>
        </a:spcAft>
        <a:buFont typeface="Arial" charset="0"/>
        <a:defRPr sz="1600" kern="1200">
          <a:solidFill>
            <a:schemeClr val="tx1"/>
          </a:solidFill>
          <a:latin typeface="+mn-lt"/>
          <a:ea typeface="ＭＳ Ｐゴシック" charset="-128"/>
          <a:cs typeface="ＭＳ Ｐゴシック" charset="-128"/>
        </a:defRPr>
      </a:lvl1pPr>
      <a:lvl2pPr marL="269875" indent="-269875" algn="l" rtl="0" eaLnBrk="1" fontAlgn="base" hangingPunct="1">
        <a:spcBef>
          <a:spcPts val="900"/>
        </a:spcBef>
        <a:spcAft>
          <a:spcPct val="0"/>
        </a:spcAft>
        <a:buFont typeface="Arial" charset="0"/>
        <a:buChar char="•"/>
        <a:defRPr sz="1600" kern="1200">
          <a:solidFill>
            <a:schemeClr val="tx1"/>
          </a:solidFill>
          <a:latin typeface="+mn-lt"/>
          <a:ea typeface="ＭＳ Ｐゴシック" charset="-128"/>
          <a:cs typeface="+mn-cs"/>
        </a:defRPr>
      </a:lvl2pPr>
      <a:lvl3pPr marL="539750" indent="-269875" algn="l" rtl="0" eaLnBrk="1" fontAlgn="base" hangingPunct="1">
        <a:spcBef>
          <a:spcPts val="600"/>
        </a:spcBef>
        <a:spcAft>
          <a:spcPct val="0"/>
        </a:spcAft>
        <a:buFont typeface="Lucida Grande" charset="0"/>
        <a:buChar char="–"/>
        <a:defRPr sz="1600" kern="1200">
          <a:solidFill>
            <a:schemeClr val="tx1"/>
          </a:solidFill>
          <a:latin typeface="+mn-lt"/>
          <a:ea typeface="ヒラギノ角ゴ Pro W3" pitchFamily="-60" charset="-128"/>
          <a:cs typeface="ヒラギノ角ゴ Pro W3" charset="-128"/>
        </a:defRPr>
      </a:lvl3pPr>
      <a:lvl4pPr marL="809625" indent="-269875" algn="l" rtl="0" eaLnBrk="1" fontAlgn="base" hangingPunct="1">
        <a:spcBef>
          <a:spcPts val="600"/>
        </a:spcBef>
        <a:spcAft>
          <a:spcPct val="0"/>
        </a:spcAft>
        <a:buFont typeface="Lucida Grande" charset="0"/>
        <a:buChar char="»"/>
        <a:defRPr sz="1600" kern="1200">
          <a:solidFill>
            <a:schemeClr val="tx1"/>
          </a:solidFill>
          <a:latin typeface="+mn-lt"/>
          <a:ea typeface="ヒラギノ角ゴ Pro W3" pitchFamily="-60" charset="-128"/>
          <a:cs typeface="ヒラギノ角ゴ Pro W3" charset="-128"/>
        </a:defRPr>
      </a:lvl4pPr>
      <a:lvl5pPr marL="1095375" indent="-285750" algn="l" rtl="0" eaLnBrk="1" fontAlgn="base" hangingPunct="1">
        <a:spcBef>
          <a:spcPts val="600"/>
        </a:spcBef>
        <a:spcAft>
          <a:spcPct val="0"/>
        </a:spcAft>
        <a:buFont typeface="Wingdings" charset="2"/>
        <a:buChar char="§"/>
        <a:defRPr sz="1600" kern="1200">
          <a:solidFill>
            <a:schemeClr val="tx1"/>
          </a:solidFill>
          <a:latin typeface="+mn-lt"/>
          <a:ea typeface="ヒラギノ角ゴ Pro W3" pitchFamily="-60" charset="-128"/>
          <a:cs typeface="ヒラギノ角ゴ Pro W3" charset="-128"/>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sprc.unsw.edu.au/research/projects/a-new-healthy-living-minimum-income-standard-for-low-paid-and-unemployed-australian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771800" y="1123944"/>
            <a:ext cx="5544616" cy="1152928"/>
          </a:xfrm>
        </p:spPr>
        <p:txBody>
          <a:bodyPr/>
          <a:lstStyle/>
          <a:p>
            <a:r>
              <a:rPr lang="en-US" dirty="0"/>
              <a:t>New Budget Standards for Low-Paid and Unemployed Australians – Project Design, Methods and Key Findings</a:t>
            </a:r>
          </a:p>
        </p:txBody>
      </p:sp>
      <p:sp>
        <p:nvSpPr>
          <p:cNvPr id="3" name="Rectangle 2">
            <a:extLst>
              <a:ext uri="{FF2B5EF4-FFF2-40B4-BE49-F238E27FC236}">
                <a16:creationId xmlns="" xmlns:a16="http://schemas.microsoft.com/office/drawing/2014/main" id="{BB30718B-ED80-4E1A-988C-9CFE8D3B7355}"/>
              </a:ext>
            </a:extLst>
          </p:cNvPr>
          <p:cNvSpPr/>
          <p:nvPr/>
        </p:nvSpPr>
        <p:spPr>
          <a:xfrm>
            <a:off x="427038" y="3068960"/>
            <a:ext cx="8393434" cy="2839239"/>
          </a:xfrm>
          <a:prstGeom prst="rect">
            <a:avLst/>
          </a:prstGeom>
        </p:spPr>
        <p:txBody>
          <a:bodyPr wrap="square">
            <a:spAutoFit/>
          </a:bodyPr>
          <a:lstStyle/>
          <a:p>
            <a:pPr algn="ctr" eaLnBrk="1" hangingPunct="1">
              <a:defRPr/>
            </a:pPr>
            <a:r>
              <a:rPr lang="en-AU" sz="1600" b="1" dirty="0">
                <a:solidFill>
                  <a:prstClr val="black"/>
                </a:solidFill>
                <a:latin typeface="+mn-lt"/>
                <a:cs typeface="Arial" charset="0"/>
              </a:rPr>
              <a:t>Peter Saunders and Megan Bedford</a:t>
            </a:r>
          </a:p>
          <a:p>
            <a:pPr algn="ctr" eaLnBrk="1" hangingPunct="1">
              <a:defRPr/>
            </a:pPr>
            <a:r>
              <a:rPr lang="en-AU" sz="1600" b="1" dirty="0">
                <a:solidFill>
                  <a:prstClr val="black"/>
                </a:solidFill>
                <a:latin typeface="+mn-lt"/>
                <a:cs typeface="Arial" charset="0"/>
              </a:rPr>
              <a:t>Social Policy Research Centre</a:t>
            </a:r>
          </a:p>
          <a:p>
            <a:pPr algn="ctr" eaLnBrk="1" hangingPunct="1">
              <a:defRPr/>
            </a:pPr>
            <a:r>
              <a:rPr lang="en-AU" sz="1600" b="1" dirty="0">
                <a:solidFill>
                  <a:prstClr val="black"/>
                </a:solidFill>
                <a:latin typeface="+mn-lt"/>
                <a:cs typeface="Arial" charset="0"/>
              </a:rPr>
              <a:t>University of New South Wales</a:t>
            </a:r>
          </a:p>
          <a:p>
            <a:pPr algn="ctr" eaLnBrk="1" hangingPunct="1">
              <a:lnSpc>
                <a:spcPts val="2500"/>
              </a:lnSpc>
              <a:defRPr/>
            </a:pPr>
            <a:endParaRPr lang="en-AU" b="1" dirty="0">
              <a:solidFill>
                <a:prstClr val="black"/>
              </a:solidFill>
              <a:latin typeface="+mn-lt"/>
              <a:cs typeface="Arial" charset="0"/>
            </a:endParaRPr>
          </a:p>
          <a:p>
            <a:pPr algn="ctr" eaLnBrk="1" hangingPunct="1">
              <a:lnSpc>
                <a:spcPts val="2500"/>
              </a:lnSpc>
              <a:defRPr/>
            </a:pPr>
            <a:endParaRPr lang="en-AU" b="1" dirty="0">
              <a:solidFill>
                <a:prstClr val="black"/>
              </a:solidFill>
              <a:latin typeface="+mn-lt"/>
              <a:cs typeface="Arial" charset="0"/>
            </a:endParaRPr>
          </a:p>
          <a:p>
            <a:pPr algn="ctr" eaLnBrk="1" hangingPunct="1">
              <a:defRPr/>
            </a:pPr>
            <a:endParaRPr lang="en-AU" sz="1600" b="1" dirty="0">
              <a:solidFill>
                <a:prstClr val="black"/>
              </a:solidFill>
              <a:latin typeface="+mn-lt"/>
              <a:cs typeface="Arial" charset="0"/>
            </a:endParaRPr>
          </a:p>
          <a:p>
            <a:pPr algn="ctr" eaLnBrk="1" hangingPunct="1">
              <a:defRPr/>
            </a:pPr>
            <a:r>
              <a:rPr lang="en-AU" sz="1600" b="1" dirty="0">
                <a:solidFill>
                  <a:prstClr val="black"/>
                </a:solidFill>
                <a:latin typeface="+mn-lt"/>
                <a:cs typeface="Arial" charset="0"/>
              </a:rPr>
              <a:t>Seminar presentation to the Fair </a:t>
            </a:r>
            <a:r>
              <a:rPr lang="en-AU" sz="1600" b="1">
                <a:solidFill>
                  <a:prstClr val="black"/>
                </a:solidFill>
                <a:latin typeface="+mn-lt"/>
                <a:cs typeface="Arial" charset="0"/>
              </a:rPr>
              <a:t>Work Commission</a:t>
            </a:r>
            <a:endParaRPr lang="en-AU" sz="1600" b="1" dirty="0">
              <a:solidFill>
                <a:prstClr val="black"/>
              </a:solidFill>
              <a:latin typeface="+mn-lt"/>
              <a:cs typeface="Arial" charset="0"/>
            </a:endParaRPr>
          </a:p>
          <a:p>
            <a:pPr algn="ctr" eaLnBrk="1" hangingPunct="1">
              <a:defRPr/>
            </a:pPr>
            <a:r>
              <a:rPr lang="en-AU" sz="1600" b="1" dirty="0">
                <a:solidFill>
                  <a:prstClr val="black"/>
                </a:solidFill>
                <a:latin typeface="+mn-lt"/>
                <a:cs typeface="Arial" charset="0"/>
              </a:rPr>
              <a:t>Monday 27 November 2017</a:t>
            </a:r>
          </a:p>
          <a:p>
            <a:pPr algn="ctr" eaLnBrk="1" hangingPunct="1">
              <a:lnSpc>
                <a:spcPts val="2500"/>
              </a:lnSpc>
              <a:defRPr/>
            </a:pPr>
            <a:endParaRPr lang="en-US" b="1" dirty="0">
              <a:solidFill>
                <a:prstClr val="black"/>
              </a:solidFill>
              <a:latin typeface="+mn-lt"/>
              <a:cs typeface="Arial" charset="0"/>
            </a:endParaRPr>
          </a:p>
          <a:p>
            <a:pPr algn="ctr" eaLnBrk="1" hangingPunct="1">
              <a:buFont typeface="Arial" charset="0"/>
              <a:buNone/>
              <a:defRPr/>
            </a:pPr>
            <a:endParaRPr lang="en-AU" sz="2000" b="1" dirty="0">
              <a:solidFill>
                <a:prstClr val="black"/>
              </a:solidFill>
              <a:latin typeface="+mn-lt"/>
              <a:cs typeface="Calibri" pitchFamily="34" charset="0"/>
            </a:endParaRPr>
          </a:p>
        </p:txBody>
      </p:sp>
    </p:spTree>
    <p:extLst>
      <p:ext uri="{BB962C8B-B14F-4D97-AF65-F5344CB8AC3E}">
        <p14:creationId xmlns:p14="http://schemas.microsoft.com/office/powerpoint/2010/main" val="771759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EF670E7-CC53-4090-95A6-2CAB93E39F4A}"/>
              </a:ext>
            </a:extLst>
          </p:cNvPr>
          <p:cNvSpPr>
            <a:spLocks noGrp="1"/>
          </p:cNvSpPr>
          <p:nvPr>
            <p:ph type="title"/>
          </p:nvPr>
        </p:nvSpPr>
        <p:spPr>
          <a:xfrm>
            <a:off x="468313" y="188640"/>
            <a:ext cx="8208962" cy="307777"/>
          </a:xfrm>
        </p:spPr>
        <p:txBody>
          <a:bodyPr/>
          <a:lstStyle/>
          <a:p>
            <a:r>
              <a:rPr lang="en-AU" sz="2000" dirty="0"/>
              <a:t>Average Rents for Assigned Dwellings</a:t>
            </a:r>
          </a:p>
        </p:txBody>
      </p:sp>
      <p:sp>
        <p:nvSpPr>
          <p:cNvPr id="3" name="Text Placeholder 2">
            <a:extLst>
              <a:ext uri="{FF2B5EF4-FFF2-40B4-BE49-F238E27FC236}">
                <a16:creationId xmlns="" xmlns:a16="http://schemas.microsoft.com/office/drawing/2014/main" id="{2377FD57-9BB1-4BDF-B165-72D345E68A2F}"/>
              </a:ext>
            </a:extLst>
          </p:cNvPr>
          <p:cNvSpPr>
            <a:spLocks noGrp="1"/>
          </p:cNvSpPr>
          <p:nvPr>
            <p:ph type="body" idx="10"/>
          </p:nvPr>
        </p:nvSpPr>
        <p:spPr>
          <a:xfrm>
            <a:off x="468313" y="1196752"/>
            <a:ext cx="8208962" cy="4752528"/>
          </a:xfrm>
        </p:spPr>
        <p:txBody>
          <a:bodyPr/>
          <a:lstStyle/>
          <a:p>
            <a:pPr marL="0" indent="0">
              <a:spcAft>
                <a:spcPts val="0"/>
              </a:spcAft>
              <a:buClr>
                <a:srgbClr val="FF0000"/>
              </a:buClr>
              <a:defRPr/>
            </a:pPr>
            <a:endParaRPr lang="en-US" altLang="en-US" sz="1400" b="1" dirty="0">
              <a:latin typeface="Arial" charset="0"/>
              <a:cs typeface="Arial" charset="0"/>
            </a:endParaRPr>
          </a:p>
          <a:p>
            <a:endParaRPr lang="en-AU" dirty="0"/>
          </a:p>
        </p:txBody>
      </p:sp>
      <p:graphicFrame>
        <p:nvGraphicFramePr>
          <p:cNvPr id="8" name="Table 7">
            <a:extLst>
              <a:ext uri="{FF2B5EF4-FFF2-40B4-BE49-F238E27FC236}">
                <a16:creationId xmlns="" xmlns:a16="http://schemas.microsoft.com/office/drawing/2014/main" id="{8A9CF2DE-1F99-480B-B2DA-C0FD2C1E42CA}"/>
              </a:ext>
            </a:extLst>
          </p:cNvPr>
          <p:cNvGraphicFramePr>
            <a:graphicFrameLocks noGrp="1"/>
          </p:cNvGraphicFramePr>
          <p:nvPr>
            <p:extLst>
              <p:ext uri="{D42A27DB-BD31-4B8C-83A1-F6EECF244321}">
                <p14:modId xmlns:p14="http://schemas.microsoft.com/office/powerpoint/2010/main" val="3141005809"/>
              </p:ext>
            </p:extLst>
          </p:nvPr>
        </p:nvGraphicFramePr>
        <p:xfrm>
          <a:off x="447673" y="1700808"/>
          <a:ext cx="8229602" cy="2589624"/>
        </p:xfrm>
        <a:graphic>
          <a:graphicData uri="http://schemas.openxmlformats.org/drawingml/2006/table">
            <a:tbl>
              <a:tblPr/>
              <a:tblGrid>
                <a:gridCol w="1532039">
                  <a:extLst>
                    <a:ext uri="{9D8B030D-6E8A-4147-A177-3AD203B41FA5}">
                      <a16:colId xmlns="" xmlns:a16="http://schemas.microsoft.com/office/drawing/2014/main" val="3889961872"/>
                    </a:ext>
                  </a:extLst>
                </a:gridCol>
                <a:gridCol w="752729">
                  <a:extLst>
                    <a:ext uri="{9D8B030D-6E8A-4147-A177-3AD203B41FA5}">
                      <a16:colId xmlns="" xmlns:a16="http://schemas.microsoft.com/office/drawing/2014/main" val="3337087403"/>
                    </a:ext>
                  </a:extLst>
                </a:gridCol>
                <a:gridCol w="849262">
                  <a:extLst>
                    <a:ext uri="{9D8B030D-6E8A-4147-A177-3AD203B41FA5}">
                      <a16:colId xmlns="" xmlns:a16="http://schemas.microsoft.com/office/drawing/2014/main" val="256661965"/>
                    </a:ext>
                  </a:extLst>
                </a:gridCol>
                <a:gridCol w="849262">
                  <a:extLst>
                    <a:ext uri="{9D8B030D-6E8A-4147-A177-3AD203B41FA5}">
                      <a16:colId xmlns="" xmlns:a16="http://schemas.microsoft.com/office/drawing/2014/main" val="2978923132"/>
                    </a:ext>
                  </a:extLst>
                </a:gridCol>
                <a:gridCol w="849262">
                  <a:extLst>
                    <a:ext uri="{9D8B030D-6E8A-4147-A177-3AD203B41FA5}">
                      <a16:colId xmlns="" xmlns:a16="http://schemas.microsoft.com/office/drawing/2014/main" val="2653616101"/>
                    </a:ext>
                  </a:extLst>
                </a:gridCol>
                <a:gridCol w="849262">
                  <a:extLst>
                    <a:ext uri="{9D8B030D-6E8A-4147-A177-3AD203B41FA5}">
                      <a16:colId xmlns="" xmlns:a16="http://schemas.microsoft.com/office/drawing/2014/main" val="2373534951"/>
                    </a:ext>
                  </a:extLst>
                </a:gridCol>
                <a:gridCol w="849262">
                  <a:extLst>
                    <a:ext uri="{9D8B030D-6E8A-4147-A177-3AD203B41FA5}">
                      <a16:colId xmlns="" xmlns:a16="http://schemas.microsoft.com/office/drawing/2014/main" val="522816876"/>
                    </a:ext>
                  </a:extLst>
                </a:gridCol>
                <a:gridCol w="849262">
                  <a:extLst>
                    <a:ext uri="{9D8B030D-6E8A-4147-A177-3AD203B41FA5}">
                      <a16:colId xmlns="" xmlns:a16="http://schemas.microsoft.com/office/drawing/2014/main" val="2071260663"/>
                    </a:ext>
                  </a:extLst>
                </a:gridCol>
                <a:gridCol w="849262">
                  <a:extLst>
                    <a:ext uri="{9D8B030D-6E8A-4147-A177-3AD203B41FA5}">
                      <a16:colId xmlns="" xmlns:a16="http://schemas.microsoft.com/office/drawing/2014/main" val="3628742287"/>
                    </a:ext>
                  </a:extLst>
                </a:gridCol>
              </a:tblGrid>
              <a:tr h="190207">
                <a:tc>
                  <a:txBody>
                    <a:bodyPr/>
                    <a:lstStyle/>
                    <a:p>
                      <a:pPr algn="l" fontAlgn="t"/>
                      <a:endParaRPr lang="en-AU" sz="1000" b="1" i="0" u="none" strike="noStrike" dirty="0">
                        <a:solidFill>
                          <a:srgbClr val="000000"/>
                        </a:solidFill>
                        <a:effectLst/>
                        <a:latin typeface="Arial" panose="020B0604020202020204" pitchFamily="34" charset="0"/>
                      </a:endParaRPr>
                    </a:p>
                  </a:txBody>
                  <a:tcPr marL="9510" marR="9510" marT="951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t"/>
                      <a:endParaRPr lang="en-AU" sz="1000" b="1" i="0" u="none" strike="noStrike" dirty="0">
                        <a:solidFill>
                          <a:srgbClr val="000000"/>
                        </a:solidFill>
                        <a:effectLst/>
                        <a:latin typeface="Arial" panose="020B0604020202020204" pitchFamily="34" charset="0"/>
                      </a:endParaRPr>
                    </a:p>
                  </a:txBody>
                  <a:tcPr marL="9510" marR="9510" marT="951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t"/>
                      <a:endParaRPr lang="en-AU" sz="1000" b="1" i="0" u="none" strike="noStrike" dirty="0">
                        <a:solidFill>
                          <a:srgbClr val="000000"/>
                        </a:solidFill>
                        <a:effectLst/>
                        <a:latin typeface="Arial" panose="020B0604020202020204" pitchFamily="34" charset="0"/>
                      </a:endParaRPr>
                    </a:p>
                  </a:txBody>
                  <a:tcPr marL="9510" marR="9510" marT="951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t"/>
                      <a:endParaRPr lang="en-AU" sz="1000" b="1" i="0" u="none" strike="noStrike" dirty="0">
                        <a:solidFill>
                          <a:srgbClr val="000000"/>
                        </a:solidFill>
                        <a:effectLst/>
                        <a:latin typeface="Arial" panose="020B0604020202020204" pitchFamily="34" charset="0"/>
                      </a:endParaRPr>
                    </a:p>
                  </a:txBody>
                  <a:tcPr marL="9510" marR="9510" marT="951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t"/>
                      <a:endParaRPr lang="en-AU" sz="1000" b="1" i="0" u="none" strike="noStrike" dirty="0">
                        <a:solidFill>
                          <a:srgbClr val="000000"/>
                        </a:solidFill>
                        <a:effectLst/>
                        <a:latin typeface="Arial" panose="020B0604020202020204" pitchFamily="34" charset="0"/>
                      </a:endParaRPr>
                    </a:p>
                  </a:txBody>
                  <a:tcPr marL="9510" marR="9510" marT="951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t"/>
                      <a:endParaRPr lang="en-AU" sz="1000" b="1" i="0" u="none" strike="noStrike" dirty="0">
                        <a:solidFill>
                          <a:srgbClr val="000000"/>
                        </a:solidFill>
                        <a:effectLst/>
                        <a:latin typeface="Arial" panose="020B0604020202020204" pitchFamily="34" charset="0"/>
                      </a:endParaRPr>
                    </a:p>
                  </a:txBody>
                  <a:tcPr marL="9510" marR="9510" marT="951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t"/>
                      <a:endParaRPr lang="en-AU" sz="1000" b="1" i="0" u="none" strike="noStrike" dirty="0">
                        <a:solidFill>
                          <a:srgbClr val="000000"/>
                        </a:solidFill>
                        <a:effectLst/>
                        <a:latin typeface="Arial" panose="020B0604020202020204" pitchFamily="34" charset="0"/>
                      </a:endParaRPr>
                    </a:p>
                  </a:txBody>
                  <a:tcPr marL="9510" marR="9510" marT="9510" marB="0">
                    <a:lnL>
                      <a:noFill/>
                    </a:lnL>
                    <a:lnR>
                      <a:noFill/>
                    </a:lnR>
                    <a:lnT w="12700" cap="flat" cmpd="sng" algn="ctr">
                      <a:solidFill>
                        <a:srgbClr val="000000"/>
                      </a:solidFill>
                      <a:prstDash val="solid"/>
                      <a:round/>
                      <a:headEnd type="none" w="med" len="med"/>
                      <a:tailEnd type="none" w="med" len="med"/>
                    </a:lnT>
                    <a:lnB>
                      <a:noFill/>
                    </a:lnB>
                  </a:tcPr>
                </a:tc>
                <a:tc gridSpan="2">
                  <a:txBody>
                    <a:bodyPr/>
                    <a:lstStyle/>
                    <a:p>
                      <a:pPr algn="ctr" fontAlgn="t"/>
                      <a:r>
                        <a:rPr lang="en-AU" sz="1000" b="1" i="0" u="none" strike="noStrike">
                          <a:solidFill>
                            <a:srgbClr val="000000"/>
                          </a:solidFill>
                          <a:effectLst/>
                          <a:latin typeface="Arial" panose="020B0604020202020204" pitchFamily="34" charset="0"/>
                        </a:rPr>
                        <a:t>Average rents in:</a:t>
                      </a:r>
                    </a:p>
                  </a:txBody>
                  <a:tcPr marL="9510" marR="9510" marT="9510"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AU"/>
                    </a:p>
                  </a:txBody>
                  <a:tcPr/>
                </a:tc>
                <a:extLst>
                  <a:ext uri="{0D108BD9-81ED-4DB2-BD59-A6C34878D82A}">
                    <a16:rowId xmlns="" xmlns:a16="http://schemas.microsoft.com/office/drawing/2014/main" val="3856901892"/>
                  </a:ext>
                </a:extLst>
              </a:tr>
              <a:tr h="494537">
                <a:tc>
                  <a:txBody>
                    <a:bodyPr/>
                    <a:lstStyle/>
                    <a:p>
                      <a:pPr algn="l" fontAlgn="t"/>
                      <a:r>
                        <a:rPr lang="en-AU" sz="1000" b="1" i="0" u="none" strike="noStrike" dirty="0">
                          <a:solidFill>
                            <a:srgbClr val="000000"/>
                          </a:solidFill>
                          <a:effectLst/>
                          <a:latin typeface="Arial" panose="020B0604020202020204" pitchFamily="34" charset="0"/>
                        </a:rPr>
                        <a:t> Standard / Dwelling Type </a:t>
                      </a:r>
                    </a:p>
                  </a:txBody>
                  <a:tcPr marL="9510" marR="9510" marT="951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t"/>
                      <a:r>
                        <a:rPr lang="en-AU" sz="1000" b="1" i="0" u="none" strike="noStrike" dirty="0">
                          <a:solidFill>
                            <a:srgbClr val="000000"/>
                          </a:solidFill>
                          <a:effectLst/>
                          <a:latin typeface="Arial" panose="020B0604020202020204" pitchFamily="34" charset="0"/>
                        </a:rPr>
                        <a:t>Sydney </a:t>
                      </a:r>
                    </a:p>
                  </a:txBody>
                  <a:tcPr marL="9510" marR="9510" marT="951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t"/>
                      <a:r>
                        <a:rPr lang="en-AU" sz="1000" b="1" i="0" u="none" strike="noStrike" dirty="0">
                          <a:solidFill>
                            <a:srgbClr val="000000"/>
                          </a:solidFill>
                          <a:effectLst/>
                          <a:latin typeface="Arial" panose="020B0604020202020204" pitchFamily="34" charset="0"/>
                        </a:rPr>
                        <a:t>Canberra</a:t>
                      </a:r>
                    </a:p>
                  </a:txBody>
                  <a:tcPr marL="9510" marR="9510" marT="951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t"/>
                      <a:r>
                        <a:rPr lang="en-AU" sz="1000" b="1" i="0" u="none" strike="noStrike" dirty="0">
                          <a:solidFill>
                            <a:srgbClr val="000000"/>
                          </a:solidFill>
                          <a:effectLst/>
                          <a:latin typeface="Arial" panose="020B0604020202020204" pitchFamily="34" charset="0"/>
                        </a:rPr>
                        <a:t>Brisbane</a:t>
                      </a:r>
                    </a:p>
                  </a:txBody>
                  <a:tcPr marL="9510" marR="9510" marT="951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t"/>
                      <a:r>
                        <a:rPr lang="en-AU" sz="1000" b="1" i="0" u="none" strike="noStrike" dirty="0">
                          <a:solidFill>
                            <a:srgbClr val="000000"/>
                          </a:solidFill>
                          <a:effectLst/>
                          <a:latin typeface="Arial" panose="020B0604020202020204" pitchFamily="34" charset="0"/>
                        </a:rPr>
                        <a:t>Adelaide</a:t>
                      </a:r>
                    </a:p>
                  </a:txBody>
                  <a:tcPr marL="9510" marR="9510" marT="951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t"/>
                      <a:r>
                        <a:rPr lang="en-AU" sz="1000" b="1" i="0" u="none" strike="noStrike" dirty="0">
                          <a:solidFill>
                            <a:srgbClr val="000000"/>
                          </a:solidFill>
                          <a:effectLst/>
                          <a:latin typeface="Arial" panose="020B0604020202020204" pitchFamily="34" charset="0"/>
                        </a:rPr>
                        <a:t>Hobart </a:t>
                      </a:r>
                    </a:p>
                  </a:txBody>
                  <a:tcPr marL="9510" marR="9510" marT="951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t"/>
                      <a:r>
                        <a:rPr lang="en-AU" sz="1000" b="1" i="0" u="none" strike="noStrike" dirty="0">
                          <a:solidFill>
                            <a:srgbClr val="000000"/>
                          </a:solidFill>
                          <a:effectLst/>
                          <a:latin typeface="Arial" panose="020B0604020202020204" pitchFamily="34" charset="0"/>
                        </a:rPr>
                        <a:t>Melbourne</a:t>
                      </a:r>
                    </a:p>
                  </a:txBody>
                  <a:tcPr marL="9510" marR="9510" marT="951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t"/>
                      <a:r>
                        <a:rPr lang="en-AU" sz="1000" b="1" i="0" u="none" strike="noStrike">
                          <a:solidFill>
                            <a:srgbClr val="000000"/>
                          </a:solidFill>
                          <a:effectLst/>
                          <a:latin typeface="Arial" panose="020B0604020202020204" pitchFamily="34" charset="0"/>
                        </a:rPr>
                        <a:t>Sydney, Brisbane &amp; Melbourne</a:t>
                      </a:r>
                    </a:p>
                  </a:txBody>
                  <a:tcPr marL="9510" marR="9510" marT="951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t"/>
                      <a:r>
                        <a:rPr lang="en-AU" sz="1000" b="1" i="0" u="none" strike="noStrike">
                          <a:solidFill>
                            <a:srgbClr val="000000"/>
                          </a:solidFill>
                          <a:effectLst/>
                          <a:latin typeface="Arial" panose="020B0604020202020204" pitchFamily="34" charset="0"/>
                        </a:rPr>
                        <a:t>All 6 capitals</a:t>
                      </a:r>
                    </a:p>
                  </a:txBody>
                  <a:tcPr marL="9510" marR="9510" marT="951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33558490"/>
                  </a:ext>
                </a:extLst>
              </a:tr>
              <a:tr h="161676">
                <a:tc>
                  <a:txBody>
                    <a:bodyPr/>
                    <a:lstStyle/>
                    <a:p>
                      <a:pPr algn="l" fontAlgn="t">
                        <a:lnSpc>
                          <a:spcPct val="150000"/>
                        </a:lnSpc>
                      </a:pPr>
                      <a:r>
                        <a:rPr lang="en-AU" sz="1000" b="1" i="1" u="none" strike="noStrike" dirty="0">
                          <a:solidFill>
                            <a:srgbClr val="000000"/>
                          </a:solidFill>
                          <a:effectLst/>
                          <a:latin typeface="Arial" panose="020B0604020202020204" pitchFamily="34" charset="0"/>
                        </a:rPr>
                        <a:t>Low-paid families:</a:t>
                      </a:r>
                    </a:p>
                  </a:txBody>
                  <a:tcPr marL="9510" marR="9510" marT="951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t">
                        <a:lnSpc>
                          <a:spcPct val="150000"/>
                        </a:lnSpc>
                      </a:pPr>
                      <a:endParaRPr lang="en-AU" sz="1000" b="1" i="0" u="none" strike="noStrike" dirty="0">
                        <a:solidFill>
                          <a:srgbClr val="000000"/>
                        </a:solidFill>
                        <a:effectLst/>
                        <a:latin typeface="Arial" panose="020B0604020202020204" pitchFamily="34" charset="0"/>
                      </a:endParaRPr>
                    </a:p>
                  </a:txBody>
                  <a:tcPr marL="9510" marR="9510" marT="951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t">
                        <a:lnSpc>
                          <a:spcPct val="150000"/>
                        </a:lnSpc>
                      </a:pPr>
                      <a:endParaRPr lang="en-AU" sz="1000" b="1" i="0" u="none" strike="noStrike">
                        <a:solidFill>
                          <a:srgbClr val="000000"/>
                        </a:solidFill>
                        <a:effectLst/>
                        <a:latin typeface="Arial" panose="020B0604020202020204" pitchFamily="34" charset="0"/>
                      </a:endParaRPr>
                    </a:p>
                  </a:txBody>
                  <a:tcPr marL="9510" marR="9510" marT="951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t">
                        <a:lnSpc>
                          <a:spcPct val="150000"/>
                        </a:lnSpc>
                      </a:pPr>
                      <a:endParaRPr lang="en-AU" sz="1000" b="1" i="0" u="none" strike="noStrike">
                        <a:solidFill>
                          <a:srgbClr val="000000"/>
                        </a:solidFill>
                        <a:effectLst/>
                        <a:latin typeface="Arial" panose="020B0604020202020204" pitchFamily="34" charset="0"/>
                      </a:endParaRPr>
                    </a:p>
                  </a:txBody>
                  <a:tcPr marL="9510" marR="9510" marT="951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t">
                        <a:lnSpc>
                          <a:spcPct val="150000"/>
                        </a:lnSpc>
                      </a:pPr>
                      <a:endParaRPr lang="en-AU" sz="1000" b="1" i="0" u="none" strike="noStrike" dirty="0">
                        <a:solidFill>
                          <a:srgbClr val="000000"/>
                        </a:solidFill>
                        <a:effectLst/>
                        <a:latin typeface="Arial" panose="020B0604020202020204" pitchFamily="34" charset="0"/>
                      </a:endParaRPr>
                    </a:p>
                  </a:txBody>
                  <a:tcPr marL="9510" marR="9510" marT="951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t">
                        <a:lnSpc>
                          <a:spcPct val="150000"/>
                        </a:lnSpc>
                      </a:pPr>
                      <a:endParaRPr lang="en-AU" sz="1000" b="1" i="0" u="none" strike="noStrike" dirty="0">
                        <a:solidFill>
                          <a:srgbClr val="000000"/>
                        </a:solidFill>
                        <a:effectLst/>
                        <a:latin typeface="Arial" panose="020B0604020202020204" pitchFamily="34" charset="0"/>
                      </a:endParaRPr>
                    </a:p>
                  </a:txBody>
                  <a:tcPr marL="9510" marR="9510" marT="951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t">
                        <a:lnSpc>
                          <a:spcPct val="150000"/>
                        </a:lnSpc>
                      </a:pPr>
                      <a:endParaRPr lang="en-AU" sz="1000" b="1" i="0" u="none" strike="noStrike" dirty="0">
                        <a:solidFill>
                          <a:srgbClr val="000000"/>
                        </a:solidFill>
                        <a:effectLst/>
                        <a:latin typeface="Arial" panose="020B0604020202020204" pitchFamily="34" charset="0"/>
                      </a:endParaRPr>
                    </a:p>
                  </a:txBody>
                  <a:tcPr marL="9510" marR="9510" marT="951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t">
                        <a:lnSpc>
                          <a:spcPct val="150000"/>
                        </a:lnSpc>
                      </a:pPr>
                      <a:endParaRPr lang="en-AU" sz="1000" b="1" i="0" u="none" strike="noStrike">
                        <a:solidFill>
                          <a:srgbClr val="000000"/>
                        </a:solidFill>
                        <a:effectLst/>
                        <a:latin typeface="Arial" panose="020B0604020202020204" pitchFamily="34" charset="0"/>
                      </a:endParaRPr>
                    </a:p>
                  </a:txBody>
                  <a:tcPr marL="9510" marR="9510" marT="951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t">
                        <a:lnSpc>
                          <a:spcPct val="150000"/>
                        </a:lnSpc>
                      </a:pPr>
                      <a:endParaRPr lang="en-AU" sz="1000" b="1" i="0" u="none" strike="noStrike">
                        <a:solidFill>
                          <a:srgbClr val="000000"/>
                        </a:solidFill>
                        <a:effectLst/>
                        <a:latin typeface="Arial" panose="020B0604020202020204" pitchFamily="34" charset="0"/>
                      </a:endParaRPr>
                    </a:p>
                  </a:txBody>
                  <a:tcPr marL="9510" marR="9510" marT="951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847744341"/>
                  </a:ext>
                </a:extLst>
              </a:tr>
              <a:tr h="161676">
                <a:tc>
                  <a:txBody>
                    <a:bodyPr/>
                    <a:lstStyle/>
                    <a:p>
                      <a:pPr algn="l" fontAlgn="t">
                        <a:lnSpc>
                          <a:spcPct val="150000"/>
                        </a:lnSpc>
                      </a:pPr>
                      <a:r>
                        <a:rPr lang="en-AU" sz="1000" b="1" i="0" u="none" strike="noStrike">
                          <a:solidFill>
                            <a:srgbClr val="000000"/>
                          </a:solidFill>
                          <a:effectLst/>
                          <a:latin typeface="Arial" panose="020B0604020202020204" pitchFamily="34" charset="0"/>
                        </a:rPr>
                        <a:t>1BRU,(LQ+M)/2, Middle</a:t>
                      </a:r>
                    </a:p>
                  </a:txBody>
                  <a:tcPr marL="9510" marR="9510" marT="9510" marB="0">
                    <a:lnL>
                      <a:noFill/>
                    </a:lnL>
                    <a:lnR>
                      <a:noFill/>
                    </a:lnR>
                    <a:lnT>
                      <a:noFill/>
                    </a:lnT>
                    <a:lnB>
                      <a:noFill/>
                    </a:lnB>
                  </a:tcPr>
                </a:tc>
                <a:tc>
                  <a:txBody>
                    <a:bodyPr/>
                    <a:lstStyle/>
                    <a:p>
                      <a:pPr algn="ctr" fontAlgn="t">
                        <a:lnSpc>
                          <a:spcPct val="150000"/>
                        </a:lnSpc>
                      </a:pPr>
                      <a:r>
                        <a:rPr lang="en-AU" sz="1000" b="1" i="0" u="none" strike="noStrike" dirty="0">
                          <a:solidFill>
                            <a:srgbClr val="FF0000"/>
                          </a:solidFill>
                          <a:effectLst/>
                          <a:latin typeface="Arial" panose="020B0604020202020204" pitchFamily="34" charset="0"/>
                        </a:rPr>
                        <a:t>420</a:t>
                      </a:r>
                    </a:p>
                  </a:txBody>
                  <a:tcPr marL="9510" marR="9510" marT="9510" marB="0">
                    <a:lnL>
                      <a:noFill/>
                    </a:lnL>
                    <a:lnR>
                      <a:noFill/>
                    </a:lnR>
                    <a:lnT>
                      <a:noFill/>
                    </a:lnT>
                    <a:lnB>
                      <a:noFill/>
                    </a:lnB>
                  </a:tcPr>
                </a:tc>
                <a:tc>
                  <a:txBody>
                    <a:bodyPr/>
                    <a:lstStyle/>
                    <a:p>
                      <a:pPr algn="ctr" fontAlgn="t">
                        <a:lnSpc>
                          <a:spcPct val="150000"/>
                        </a:lnSpc>
                      </a:pPr>
                      <a:r>
                        <a:rPr lang="en-AU" sz="1000" b="1" i="0" u="none" strike="noStrike" dirty="0">
                          <a:solidFill>
                            <a:srgbClr val="000000"/>
                          </a:solidFill>
                          <a:effectLst/>
                          <a:latin typeface="Arial" panose="020B0604020202020204" pitchFamily="34" charset="0"/>
                        </a:rPr>
                        <a:t>275</a:t>
                      </a:r>
                    </a:p>
                  </a:txBody>
                  <a:tcPr marL="9510" marR="9510" marT="9510" marB="0">
                    <a:lnL>
                      <a:noFill/>
                    </a:lnL>
                    <a:lnR>
                      <a:noFill/>
                    </a:lnR>
                    <a:lnT>
                      <a:noFill/>
                    </a:lnT>
                    <a:lnB>
                      <a:noFill/>
                    </a:lnB>
                  </a:tcPr>
                </a:tc>
                <a:tc>
                  <a:txBody>
                    <a:bodyPr/>
                    <a:lstStyle/>
                    <a:p>
                      <a:pPr algn="ctr" fontAlgn="t">
                        <a:lnSpc>
                          <a:spcPct val="150000"/>
                        </a:lnSpc>
                      </a:pPr>
                      <a:r>
                        <a:rPr lang="en-AU" sz="1000" b="1" i="0" u="none" strike="noStrike" dirty="0">
                          <a:solidFill>
                            <a:srgbClr val="000000"/>
                          </a:solidFill>
                          <a:effectLst/>
                          <a:latin typeface="Arial" panose="020B0604020202020204" pitchFamily="34" charset="0"/>
                        </a:rPr>
                        <a:t>270</a:t>
                      </a:r>
                    </a:p>
                  </a:txBody>
                  <a:tcPr marL="9510" marR="9510" marT="9510" marB="0">
                    <a:lnL>
                      <a:noFill/>
                    </a:lnL>
                    <a:lnR>
                      <a:noFill/>
                    </a:lnR>
                    <a:lnT>
                      <a:noFill/>
                    </a:lnT>
                    <a:lnB>
                      <a:noFill/>
                    </a:lnB>
                  </a:tcPr>
                </a:tc>
                <a:tc>
                  <a:txBody>
                    <a:bodyPr/>
                    <a:lstStyle/>
                    <a:p>
                      <a:pPr algn="ctr" fontAlgn="t">
                        <a:lnSpc>
                          <a:spcPct val="150000"/>
                        </a:lnSpc>
                      </a:pPr>
                      <a:r>
                        <a:rPr lang="en-AU" sz="1000" b="1" i="0" u="none" strike="noStrike" dirty="0">
                          <a:solidFill>
                            <a:srgbClr val="000000"/>
                          </a:solidFill>
                          <a:effectLst/>
                          <a:latin typeface="Arial" panose="020B0604020202020204" pitchFamily="34" charset="0"/>
                        </a:rPr>
                        <a:t>200</a:t>
                      </a:r>
                    </a:p>
                  </a:txBody>
                  <a:tcPr marL="9510" marR="9510" marT="9510" marB="0">
                    <a:lnL>
                      <a:noFill/>
                    </a:lnL>
                    <a:lnR>
                      <a:noFill/>
                    </a:lnR>
                    <a:lnT>
                      <a:noFill/>
                    </a:lnT>
                    <a:lnB>
                      <a:noFill/>
                    </a:lnB>
                  </a:tcPr>
                </a:tc>
                <a:tc>
                  <a:txBody>
                    <a:bodyPr/>
                    <a:lstStyle/>
                    <a:p>
                      <a:pPr algn="ctr" fontAlgn="t">
                        <a:lnSpc>
                          <a:spcPct val="150000"/>
                        </a:lnSpc>
                      </a:pPr>
                      <a:r>
                        <a:rPr lang="en-AU" sz="1000" b="1" i="0" u="none" strike="noStrike" dirty="0">
                          <a:solidFill>
                            <a:srgbClr val="000000"/>
                          </a:solidFill>
                          <a:effectLst/>
                          <a:latin typeface="Arial" panose="020B0604020202020204" pitchFamily="34" charset="0"/>
                        </a:rPr>
                        <a:t>175</a:t>
                      </a:r>
                    </a:p>
                  </a:txBody>
                  <a:tcPr marL="9510" marR="9510" marT="9510" marB="0">
                    <a:lnL>
                      <a:noFill/>
                    </a:lnL>
                    <a:lnR>
                      <a:noFill/>
                    </a:lnR>
                    <a:lnT>
                      <a:noFill/>
                    </a:lnT>
                    <a:lnB>
                      <a:noFill/>
                    </a:lnB>
                  </a:tcPr>
                </a:tc>
                <a:tc>
                  <a:txBody>
                    <a:bodyPr/>
                    <a:lstStyle/>
                    <a:p>
                      <a:pPr algn="ctr" fontAlgn="t">
                        <a:lnSpc>
                          <a:spcPct val="150000"/>
                        </a:lnSpc>
                      </a:pPr>
                      <a:r>
                        <a:rPr lang="en-AU" sz="1000" b="1" i="0" u="none" strike="noStrike" dirty="0">
                          <a:solidFill>
                            <a:srgbClr val="000000"/>
                          </a:solidFill>
                          <a:effectLst/>
                          <a:latin typeface="Arial" panose="020B0604020202020204" pitchFamily="34" charset="0"/>
                        </a:rPr>
                        <a:t>257.5</a:t>
                      </a:r>
                    </a:p>
                  </a:txBody>
                  <a:tcPr marL="9510" marR="9510" marT="9510" marB="0">
                    <a:lnL>
                      <a:noFill/>
                    </a:lnL>
                    <a:lnR>
                      <a:noFill/>
                    </a:lnR>
                    <a:lnT>
                      <a:noFill/>
                    </a:lnT>
                    <a:lnB>
                      <a:noFill/>
                    </a:lnB>
                  </a:tcPr>
                </a:tc>
                <a:tc>
                  <a:txBody>
                    <a:bodyPr/>
                    <a:lstStyle/>
                    <a:p>
                      <a:pPr algn="ctr" fontAlgn="t">
                        <a:lnSpc>
                          <a:spcPct val="150000"/>
                        </a:lnSpc>
                      </a:pPr>
                      <a:r>
                        <a:rPr lang="en-AU" sz="1000" b="1" i="0" u="none" strike="noStrike" dirty="0">
                          <a:solidFill>
                            <a:srgbClr val="FF0000"/>
                          </a:solidFill>
                          <a:effectLst/>
                          <a:latin typeface="Arial" panose="020B0604020202020204" pitchFamily="34" charset="0"/>
                        </a:rPr>
                        <a:t>315.8</a:t>
                      </a:r>
                    </a:p>
                  </a:txBody>
                  <a:tcPr marL="9510" marR="9510" marT="9510" marB="0">
                    <a:lnL>
                      <a:noFill/>
                    </a:lnL>
                    <a:lnR>
                      <a:noFill/>
                    </a:lnR>
                    <a:lnT>
                      <a:noFill/>
                    </a:lnT>
                    <a:lnB>
                      <a:noFill/>
                    </a:lnB>
                  </a:tcPr>
                </a:tc>
                <a:tc>
                  <a:txBody>
                    <a:bodyPr/>
                    <a:lstStyle/>
                    <a:p>
                      <a:pPr algn="ctr" fontAlgn="t">
                        <a:lnSpc>
                          <a:spcPct val="150000"/>
                        </a:lnSpc>
                      </a:pPr>
                      <a:r>
                        <a:rPr lang="en-AU" sz="1000" b="1" i="0" u="none" strike="noStrike">
                          <a:solidFill>
                            <a:srgbClr val="000000"/>
                          </a:solidFill>
                          <a:effectLst/>
                          <a:latin typeface="Arial" panose="020B0604020202020204" pitchFamily="34" charset="0"/>
                        </a:rPr>
                        <a:t>266.3</a:t>
                      </a:r>
                    </a:p>
                  </a:txBody>
                  <a:tcPr marL="9510" marR="9510" marT="9510" marB="0">
                    <a:lnL>
                      <a:noFill/>
                    </a:lnL>
                    <a:lnR>
                      <a:noFill/>
                    </a:lnR>
                    <a:lnT>
                      <a:noFill/>
                    </a:lnT>
                    <a:lnB>
                      <a:noFill/>
                    </a:lnB>
                  </a:tcPr>
                </a:tc>
                <a:extLst>
                  <a:ext uri="{0D108BD9-81ED-4DB2-BD59-A6C34878D82A}">
                    <a16:rowId xmlns="" xmlns:a16="http://schemas.microsoft.com/office/drawing/2014/main" val="814403305"/>
                  </a:ext>
                </a:extLst>
              </a:tr>
              <a:tr h="161676">
                <a:tc>
                  <a:txBody>
                    <a:bodyPr/>
                    <a:lstStyle/>
                    <a:p>
                      <a:pPr algn="l" fontAlgn="t">
                        <a:lnSpc>
                          <a:spcPct val="150000"/>
                        </a:lnSpc>
                      </a:pPr>
                      <a:r>
                        <a:rPr lang="en-AU" sz="1000" b="1" i="0" u="none" strike="noStrike">
                          <a:solidFill>
                            <a:srgbClr val="000000"/>
                          </a:solidFill>
                          <a:effectLst/>
                          <a:latin typeface="Arial" panose="020B0604020202020204" pitchFamily="34" charset="0"/>
                        </a:rPr>
                        <a:t>2BRU, (LQ+M)/2,Middle</a:t>
                      </a:r>
                    </a:p>
                  </a:txBody>
                  <a:tcPr marL="9510" marR="9510" marT="9510" marB="0">
                    <a:lnL>
                      <a:noFill/>
                    </a:lnL>
                    <a:lnR>
                      <a:noFill/>
                    </a:lnR>
                    <a:lnT>
                      <a:noFill/>
                    </a:lnT>
                    <a:lnB>
                      <a:noFill/>
                    </a:lnB>
                  </a:tcPr>
                </a:tc>
                <a:tc>
                  <a:txBody>
                    <a:bodyPr/>
                    <a:lstStyle/>
                    <a:p>
                      <a:pPr algn="ctr" fontAlgn="t">
                        <a:lnSpc>
                          <a:spcPct val="150000"/>
                        </a:lnSpc>
                      </a:pPr>
                      <a:r>
                        <a:rPr lang="en-AU" sz="1000" b="1" i="0" u="none" strike="noStrike" dirty="0">
                          <a:solidFill>
                            <a:srgbClr val="FF0000"/>
                          </a:solidFill>
                          <a:effectLst/>
                          <a:latin typeface="Arial" panose="020B0604020202020204" pitchFamily="34" charset="0"/>
                        </a:rPr>
                        <a:t>452.5</a:t>
                      </a:r>
                    </a:p>
                  </a:txBody>
                  <a:tcPr marL="9510" marR="9510" marT="9510" marB="0">
                    <a:lnL>
                      <a:noFill/>
                    </a:lnL>
                    <a:lnR>
                      <a:noFill/>
                    </a:lnR>
                    <a:lnT>
                      <a:noFill/>
                    </a:lnT>
                    <a:lnB>
                      <a:noFill/>
                    </a:lnB>
                  </a:tcPr>
                </a:tc>
                <a:tc>
                  <a:txBody>
                    <a:bodyPr/>
                    <a:lstStyle/>
                    <a:p>
                      <a:pPr algn="ctr" fontAlgn="t">
                        <a:lnSpc>
                          <a:spcPct val="150000"/>
                        </a:lnSpc>
                      </a:pPr>
                      <a:r>
                        <a:rPr lang="en-AU" sz="1000" b="1" i="0" u="none" strike="noStrike" dirty="0">
                          <a:solidFill>
                            <a:srgbClr val="000000"/>
                          </a:solidFill>
                          <a:effectLst/>
                          <a:latin typeface="Arial" panose="020B0604020202020204" pitchFamily="34" charset="0"/>
                        </a:rPr>
                        <a:t>351.8</a:t>
                      </a:r>
                    </a:p>
                  </a:txBody>
                  <a:tcPr marL="9510" marR="9510" marT="9510" marB="0">
                    <a:lnL>
                      <a:noFill/>
                    </a:lnL>
                    <a:lnR>
                      <a:noFill/>
                    </a:lnR>
                    <a:lnT>
                      <a:noFill/>
                    </a:lnT>
                    <a:lnB>
                      <a:noFill/>
                    </a:lnB>
                  </a:tcPr>
                </a:tc>
                <a:tc>
                  <a:txBody>
                    <a:bodyPr/>
                    <a:lstStyle/>
                    <a:p>
                      <a:pPr algn="ctr" fontAlgn="t">
                        <a:lnSpc>
                          <a:spcPct val="150000"/>
                        </a:lnSpc>
                      </a:pPr>
                      <a:r>
                        <a:rPr lang="en-AU" sz="1000" b="1" i="0" u="none" strike="noStrike" dirty="0">
                          <a:solidFill>
                            <a:srgbClr val="000000"/>
                          </a:solidFill>
                          <a:effectLst/>
                          <a:latin typeface="Arial" panose="020B0604020202020204" pitchFamily="34" charset="0"/>
                        </a:rPr>
                        <a:t>360</a:t>
                      </a:r>
                    </a:p>
                  </a:txBody>
                  <a:tcPr marL="9510" marR="9510" marT="9510" marB="0">
                    <a:lnL>
                      <a:noFill/>
                    </a:lnL>
                    <a:lnR>
                      <a:noFill/>
                    </a:lnR>
                    <a:lnT>
                      <a:noFill/>
                    </a:lnT>
                    <a:lnB>
                      <a:noFill/>
                    </a:lnB>
                  </a:tcPr>
                </a:tc>
                <a:tc>
                  <a:txBody>
                    <a:bodyPr/>
                    <a:lstStyle/>
                    <a:p>
                      <a:pPr algn="ctr" fontAlgn="t">
                        <a:lnSpc>
                          <a:spcPct val="150000"/>
                        </a:lnSpc>
                      </a:pPr>
                      <a:r>
                        <a:rPr lang="en-AU" sz="1000" b="1" i="0" u="none" strike="noStrike" dirty="0">
                          <a:solidFill>
                            <a:srgbClr val="000000"/>
                          </a:solidFill>
                          <a:effectLst/>
                          <a:latin typeface="Arial" panose="020B0604020202020204" pitchFamily="34" charset="0"/>
                        </a:rPr>
                        <a:t>265</a:t>
                      </a:r>
                    </a:p>
                  </a:txBody>
                  <a:tcPr marL="9510" marR="9510" marT="9510" marB="0">
                    <a:lnL>
                      <a:noFill/>
                    </a:lnL>
                    <a:lnR>
                      <a:noFill/>
                    </a:lnR>
                    <a:lnT>
                      <a:noFill/>
                    </a:lnT>
                    <a:lnB>
                      <a:noFill/>
                    </a:lnB>
                  </a:tcPr>
                </a:tc>
                <a:tc>
                  <a:txBody>
                    <a:bodyPr/>
                    <a:lstStyle/>
                    <a:p>
                      <a:pPr algn="ctr" fontAlgn="t">
                        <a:lnSpc>
                          <a:spcPct val="150000"/>
                        </a:lnSpc>
                      </a:pPr>
                      <a:r>
                        <a:rPr lang="en-AU" sz="1000" b="1" i="0" u="none" strike="noStrike" dirty="0">
                          <a:solidFill>
                            <a:srgbClr val="000000"/>
                          </a:solidFill>
                          <a:effectLst/>
                          <a:latin typeface="Arial" panose="020B0604020202020204" pitchFamily="34" charset="0"/>
                        </a:rPr>
                        <a:t>231.5</a:t>
                      </a:r>
                    </a:p>
                  </a:txBody>
                  <a:tcPr marL="9510" marR="9510" marT="9510" marB="0">
                    <a:lnL>
                      <a:noFill/>
                    </a:lnL>
                    <a:lnR>
                      <a:noFill/>
                    </a:lnR>
                    <a:lnT>
                      <a:noFill/>
                    </a:lnT>
                    <a:lnB>
                      <a:noFill/>
                    </a:lnB>
                  </a:tcPr>
                </a:tc>
                <a:tc>
                  <a:txBody>
                    <a:bodyPr/>
                    <a:lstStyle/>
                    <a:p>
                      <a:pPr algn="ctr" fontAlgn="t">
                        <a:lnSpc>
                          <a:spcPct val="150000"/>
                        </a:lnSpc>
                      </a:pPr>
                      <a:r>
                        <a:rPr lang="en-AU" sz="1000" b="1" i="0" u="none" strike="noStrike" dirty="0">
                          <a:solidFill>
                            <a:srgbClr val="000000"/>
                          </a:solidFill>
                          <a:effectLst/>
                          <a:latin typeface="Arial" panose="020B0604020202020204" pitchFamily="34" charset="0"/>
                        </a:rPr>
                        <a:t>365</a:t>
                      </a:r>
                    </a:p>
                  </a:txBody>
                  <a:tcPr marL="9510" marR="9510" marT="9510" marB="0">
                    <a:lnL>
                      <a:noFill/>
                    </a:lnL>
                    <a:lnR>
                      <a:noFill/>
                    </a:lnR>
                    <a:lnT>
                      <a:noFill/>
                    </a:lnT>
                    <a:lnB>
                      <a:noFill/>
                    </a:lnB>
                  </a:tcPr>
                </a:tc>
                <a:tc>
                  <a:txBody>
                    <a:bodyPr/>
                    <a:lstStyle/>
                    <a:p>
                      <a:pPr algn="ctr" fontAlgn="t">
                        <a:lnSpc>
                          <a:spcPct val="150000"/>
                        </a:lnSpc>
                      </a:pPr>
                      <a:r>
                        <a:rPr lang="en-AU" sz="1000" b="1" i="0" u="none" strike="noStrike" dirty="0">
                          <a:solidFill>
                            <a:srgbClr val="FF0000"/>
                          </a:solidFill>
                          <a:effectLst/>
                          <a:latin typeface="Arial" panose="020B0604020202020204" pitchFamily="34" charset="0"/>
                        </a:rPr>
                        <a:t>392.5</a:t>
                      </a:r>
                    </a:p>
                  </a:txBody>
                  <a:tcPr marL="9510" marR="9510" marT="9510" marB="0">
                    <a:lnL>
                      <a:noFill/>
                    </a:lnL>
                    <a:lnR>
                      <a:noFill/>
                    </a:lnR>
                    <a:lnT>
                      <a:noFill/>
                    </a:lnT>
                    <a:lnB>
                      <a:noFill/>
                    </a:lnB>
                  </a:tcPr>
                </a:tc>
                <a:tc>
                  <a:txBody>
                    <a:bodyPr/>
                    <a:lstStyle/>
                    <a:p>
                      <a:pPr algn="ctr" fontAlgn="t">
                        <a:lnSpc>
                          <a:spcPct val="150000"/>
                        </a:lnSpc>
                      </a:pPr>
                      <a:r>
                        <a:rPr lang="en-AU" sz="1000" b="1" i="0" u="none" strike="noStrike">
                          <a:solidFill>
                            <a:srgbClr val="000000"/>
                          </a:solidFill>
                          <a:effectLst/>
                          <a:latin typeface="Arial" panose="020B0604020202020204" pitchFamily="34" charset="0"/>
                        </a:rPr>
                        <a:t>337.6</a:t>
                      </a:r>
                    </a:p>
                  </a:txBody>
                  <a:tcPr marL="9510" marR="9510" marT="9510" marB="0">
                    <a:lnL>
                      <a:noFill/>
                    </a:lnL>
                    <a:lnR>
                      <a:noFill/>
                    </a:lnR>
                    <a:lnT>
                      <a:noFill/>
                    </a:lnT>
                    <a:lnB>
                      <a:noFill/>
                    </a:lnB>
                  </a:tcPr>
                </a:tc>
                <a:extLst>
                  <a:ext uri="{0D108BD9-81ED-4DB2-BD59-A6C34878D82A}">
                    <a16:rowId xmlns="" xmlns:a16="http://schemas.microsoft.com/office/drawing/2014/main" val="3083629191"/>
                  </a:ext>
                </a:extLst>
              </a:tr>
              <a:tr h="161676">
                <a:tc>
                  <a:txBody>
                    <a:bodyPr/>
                    <a:lstStyle/>
                    <a:p>
                      <a:pPr algn="l" fontAlgn="t">
                        <a:lnSpc>
                          <a:spcPct val="150000"/>
                        </a:lnSpc>
                      </a:pPr>
                      <a:r>
                        <a:rPr lang="en-AU" sz="1000" b="1" i="0" u="none" strike="noStrike">
                          <a:solidFill>
                            <a:srgbClr val="000000"/>
                          </a:solidFill>
                          <a:effectLst/>
                          <a:latin typeface="Arial" panose="020B0604020202020204" pitchFamily="34" charset="0"/>
                        </a:rPr>
                        <a:t>3BRH, (LQ+M)/2, Middle</a:t>
                      </a:r>
                    </a:p>
                  </a:txBody>
                  <a:tcPr marL="9510" marR="9510" marT="9510" marB="0">
                    <a:lnL>
                      <a:noFill/>
                    </a:lnL>
                    <a:lnR>
                      <a:noFill/>
                    </a:lnR>
                    <a:lnT>
                      <a:noFill/>
                    </a:lnT>
                    <a:lnB>
                      <a:noFill/>
                    </a:lnB>
                  </a:tcPr>
                </a:tc>
                <a:tc>
                  <a:txBody>
                    <a:bodyPr/>
                    <a:lstStyle/>
                    <a:p>
                      <a:pPr algn="ctr" fontAlgn="t">
                        <a:lnSpc>
                          <a:spcPct val="150000"/>
                        </a:lnSpc>
                      </a:pPr>
                      <a:r>
                        <a:rPr lang="en-AU" sz="1000" b="1" i="0" u="none" strike="noStrike" dirty="0">
                          <a:solidFill>
                            <a:srgbClr val="FF0000"/>
                          </a:solidFill>
                          <a:effectLst/>
                          <a:latin typeface="Arial" panose="020B0604020202020204" pitchFamily="34" charset="0"/>
                        </a:rPr>
                        <a:t>532.5</a:t>
                      </a:r>
                    </a:p>
                  </a:txBody>
                  <a:tcPr marL="9510" marR="9510" marT="9510" marB="0">
                    <a:lnL>
                      <a:noFill/>
                    </a:lnL>
                    <a:lnR>
                      <a:noFill/>
                    </a:lnR>
                    <a:lnT>
                      <a:noFill/>
                    </a:lnT>
                    <a:lnB>
                      <a:noFill/>
                    </a:lnB>
                  </a:tcPr>
                </a:tc>
                <a:tc>
                  <a:txBody>
                    <a:bodyPr/>
                    <a:lstStyle/>
                    <a:p>
                      <a:pPr algn="ctr" fontAlgn="t">
                        <a:lnSpc>
                          <a:spcPct val="150000"/>
                        </a:lnSpc>
                      </a:pPr>
                      <a:r>
                        <a:rPr lang="en-AU" sz="1000" b="1" i="0" u="none" strike="noStrike" dirty="0">
                          <a:solidFill>
                            <a:srgbClr val="000000"/>
                          </a:solidFill>
                          <a:effectLst/>
                          <a:latin typeface="Arial" panose="020B0604020202020204" pitchFamily="34" charset="0"/>
                        </a:rPr>
                        <a:t>442.5</a:t>
                      </a:r>
                    </a:p>
                  </a:txBody>
                  <a:tcPr marL="9510" marR="9510" marT="9510" marB="0">
                    <a:lnL>
                      <a:noFill/>
                    </a:lnL>
                    <a:lnR>
                      <a:noFill/>
                    </a:lnR>
                    <a:lnT>
                      <a:noFill/>
                    </a:lnT>
                    <a:lnB>
                      <a:noFill/>
                    </a:lnB>
                  </a:tcPr>
                </a:tc>
                <a:tc>
                  <a:txBody>
                    <a:bodyPr/>
                    <a:lstStyle/>
                    <a:p>
                      <a:pPr algn="ctr" fontAlgn="t">
                        <a:lnSpc>
                          <a:spcPct val="150000"/>
                        </a:lnSpc>
                      </a:pPr>
                      <a:r>
                        <a:rPr lang="en-AU" sz="1000" b="1" i="0" u="none" strike="noStrike" dirty="0">
                          <a:solidFill>
                            <a:srgbClr val="000000"/>
                          </a:solidFill>
                          <a:effectLst/>
                          <a:latin typeface="Arial" panose="020B0604020202020204" pitchFamily="34" charset="0"/>
                        </a:rPr>
                        <a:t>400</a:t>
                      </a:r>
                    </a:p>
                  </a:txBody>
                  <a:tcPr marL="9510" marR="9510" marT="9510" marB="0">
                    <a:lnL>
                      <a:noFill/>
                    </a:lnL>
                    <a:lnR>
                      <a:noFill/>
                    </a:lnR>
                    <a:lnT>
                      <a:noFill/>
                    </a:lnT>
                    <a:lnB>
                      <a:noFill/>
                    </a:lnB>
                  </a:tcPr>
                </a:tc>
                <a:tc>
                  <a:txBody>
                    <a:bodyPr/>
                    <a:lstStyle/>
                    <a:p>
                      <a:pPr algn="ctr" fontAlgn="t">
                        <a:lnSpc>
                          <a:spcPct val="150000"/>
                        </a:lnSpc>
                      </a:pPr>
                      <a:r>
                        <a:rPr lang="en-AU" sz="1000" b="1" i="0" u="none" strike="noStrike" dirty="0">
                          <a:solidFill>
                            <a:srgbClr val="000000"/>
                          </a:solidFill>
                          <a:effectLst/>
                          <a:latin typeface="Arial" panose="020B0604020202020204" pitchFamily="34" charset="0"/>
                        </a:rPr>
                        <a:t>355</a:t>
                      </a:r>
                    </a:p>
                  </a:txBody>
                  <a:tcPr marL="9510" marR="9510" marT="9510" marB="0">
                    <a:lnL>
                      <a:noFill/>
                    </a:lnL>
                    <a:lnR>
                      <a:noFill/>
                    </a:lnR>
                    <a:lnT>
                      <a:noFill/>
                    </a:lnT>
                    <a:lnB>
                      <a:noFill/>
                    </a:lnB>
                  </a:tcPr>
                </a:tc>
                <a:tc>
                  <a:txBody>
                    <a:bodyPr/>
                    <a:lstStyle/>
                    <a:p>
                      <a:pPr algn="ctr" fontAlgn="t">
                        <a:lnSpc>
                          <a:spcPct val="150000"/>
                        </a:lnSpc>
                      </a:pPr>
                      <a:r>
                        <a:rPr lang="en-AU" sz="1000" b="1" i="0" u="none" strike="noStrike" dirty="0">
                          <a:solidFill>
                            <a:srgbClr val="000000"/>
                          </a:solidFill>
                          <a:effectLst/>
                          <a:latin typeface="Arial" panose="020B0604020202020204" pitchFamily="34" charset="0"/>
                        </a:rPr>
                        <a:t>312.5</a:t>
                      </a:r>
                    </a:p>
                  </a:txBody>
                  <a:tcPr marL="9510" marR="9510" marT="9510" marB="0">
                    <a:lnL>
                      <a:noFill/>
                    </a:lnL>
                    <a:lnR>
                      <a:noFill/>
                    </a:lnR>
                    <a:lnT>
                      <a:noFill/>
                    </a:lnT>
                    <a:lnB>
                      <a:noFill/>
                    </a:lnB>
                  </a:tcPr>
                </a:tc>
                <a:tc>
                  <a:txBody>
                    <a:bodyPr/>
                    <a:lstStyle/>
                    <a:p>
                      <a:pPr algn="ctr" fontAlgn="t">
                        <a:lnSpc>
                          <a:spcPct val="150000"/>
                        </a:lnSpc>
                      </a:pPr>
                      <a:r>
                        <a:rPr lang="en-AU" sz="1000" b="1" i="0" u="none" strike="noStrike" dirty="0">
                          <a:solidFill>
                            <a:srgbClr val="000000"/>
                          </a:solidFill>
                          <a:effectLst/>
                          <a:latin typeface="Arial" panose="020B0604020202020204" pitchFamily="34" charset="0"/>
                        </a:rPr>
                        <a:t>440</a:t>
                      </a:r>
                    </a:p>
                  </a:txBody>
                  <a:tcPr marL="9510" marR="9510" marT="9510" marB="0">
                    <a:lnL>
                      <a:noFill/>
                    </a:lnL>
                    <a:lnR>
                      <a:noFill/>
                    </a:lnR>
                    <a:lnT>
                      <a:noFill/>
                    </a:lnT>
                    <a:lnB>
                      <a:noFill/>
                    </a:lnB>
                  </a:tcPr>
                </a:tc>
                <a:tc>
                  <a:txBody>
                    <a:bodyPr/>
                    <a:lstStyle/>
                    <a:p>
                      <a:pPr algn="ctr" fontAlgn="t">
                        <a:lnSpc>
                          <a:spcPct val="150000"/>
                        </a:lnSpc>
                      </a:pPr>
                      <a:r>
                        <a:rPr lang="en-AU" sz="1000" b="1" i="0" u="none" strike="noStrike" dirty="0">
                          <a:solidFill>
                            <a:srgbClr val="FF0000"/>
                          </a:solidFill>
                          <a:effectLst/>
                          <a:latin typeface="Arial" panose="020B0604020202020204" pitchFamily="34" charset="0"/>
                        </a:rPr>
                        <a:t>457.5</a:t>
                      </a:r>
                    </a:p>
                  </a:txBody>
                  <a:tcPr marL="9510" marR="9510" marT="9510" marB="0">
                    <a:lnL>
                      <a:noFill/>
                    </a:lnL>
                    <a:lnR>
                      <a:noFill/>
                    </a:lnR>
                    <a:lnT>
                      <a:noFill/>
                    </a:lnT>
                    <a:lnB>
                      <a:noFill/>
                    </a:lnB>
                  </a:tcPr>
                </a:tc>
                <a:tc>
                  <a:txBody>
                    <a:bodyPr/>
                    <a:lstStyle/>
                    <a:p>
                      <a:pPr algn="ctr" fontAlgn="t">
                        <a:lnSpc>
                          <a:spcPct val="150000"/>
                        </a:lnSpc>
                      </a:pPr>
                      <a:r>
                        <a:rPr lang="en-AU" sz="1000" b="1" i="0" u="none" strike="noStrike" dirty="0">
                          <a:solidFill>
                            <a:srgbClr val="000000"/>
                          </a:solidFill>
                          <a:effectLst/>
                          <a:latin typeface="Arial" panose="020B0604020202020204" pitchFamily="34" charset="0"/>
                        </a:rPr>
                        <a:t>413.8</a:t>
                      </a:r>
                    </a:p>
                  </a:txBody>
                  <a:tcPr marL="9510" marR="9510" marT="9510" marB="0">
                    <a:lnL>
                      <a:noFill/>
                    </a:lnL>
                    <a:lnR>
                      <a:noFill/>
                    </a:lnR>
                    <a:lnT>
                      <a:noFill/>
                    </a:lnT>
                    <a:lnB>
                      <a:noFill/>
                    </a:lnB>
                  </a:tcPr>
                </a:tc>
                <a:extLst>
                  <a:ext uri="{0D108BD9-81ED-4DB2-BD59-A6C34878D82A}">
                    <a16:rowId xmlns="" xmlns:a16="http://schemas.microsoft.com/office/drawing/2014/main" val="2062215652"/>
                  </a:ext>
                </a:extLst>
              </a:tr>
              <a:tr h="161676">
                <a:tc>
                  <a:txBody>
                    <a:bodyPr/>
                    <a:lstStyle/>
                    <a:p>
                      <a:pPr algn="l" fontAlgn="t">
                        <a:lnSpc>
                          <a:spcPct val="150000"/>
                        </a:lnSpc>
                      </a:pPr>
                      <a:r>
                        <a:rPr lang="en-AU" sz="1000" b="1" i="1" u="none" strike="noStrike">
                          <a:solidFill>
                            <a:srgbClr val="000000"/>
                          </a:solidFill>
                          <a:effectLst/>
                          <a:latin typeface="Arial" panose="020B0604020202020204" pitchFamily="34" charset="0"/>
                        </a:rPr>
                        <a:t>Unemployed families:</a:t>
                      </a:r>
                    </a:p>
                  </a:txBody>
                  <a:tcPr marL="9510" marR="9510" marT="9510" marB="0">
                    <a:lnL>
                      <a:noFill/>
                    </a:lnL>
                    <a:lnR>
                      <a:noFill/>
                    </a:lnR>
                    <a:lnT>
                      <a:noFill/>
                    </a:lnT>
                    <a:lnB>
                      <a:noFill/>
                    </a:lnB>
                  </a:tcPr>
                </a:tc>
                <a:tc>
                  <a:txBody>
                    <a:bodyPr/>
                    <a:lstStyle/>
                    <a:p>
                      <a:pPr algn="ctr" fontAlgn="t">
                        <a:lnSpc>
                          <a:spcPct val="150000"/>
                        </a:lnSpc>
                      </a:pPr>
                      <a:endParaRPr lang="en-AU" sz="1000" b="1" i="0" u="none" strike="noStrike" dirty="0">
                        <a:solidFill>
                          <a:srgbClr val="FF0000"/>
                        </a:solidFill>
                        <a:effectLst/>
                        <a:latin typeface="Arial" panose="020B0604020202020204" pitchFamily="34" charset="0"/>
                      </a:endParaRPr>
                    </a:p>
                  </a:txBody>
                  <a:tcPr marL="9510" marR="9510" marT="9510" marB="0">
                    <a:lnL>
                      <a:noFill/>
                    </a:lnL>
                    <a:lnR>
                      <a:noFill/>
                    </a:lnR>
                    <a:lnT>
                      <a:noFill/>
                    </a:lnT>
                    <a:lnB>
                      <a:noFill/>
                    </a:lnB>
                  </a:tcPr>
                </a:tc>
                <a:tc>
                  <a:txBody>
                    <a:bodyPr/>
                    <a:lstStyle/>
                    <a:p>
                      <a:pPr algn="ctr" fontAlgn="t">
                        <a:lnSpc>
                          <a:spcPct val="150000"/>
                        </a:lnSpc>
                      </a:pPr>
                      <a:endParaRPr lang="en-AU" sz="1000" b="1" i="0" u="none" strike="noStrike" dirty="0">
                        <a:solidFill>
                          <a:srgbClr val="000000"/>
                        </a:solidFill>
                        <a:effectLst/>
                        <a:latin typeface="Arial" panose="020B0604020202020204" pitchFamily="34" charset="0"/>
                      </a:endParaRPr>
                    </a:p>
                  </a:txBody>
                  <a:tcPr marL="9510" marR="9510" marT="9510" marB="0">
                    <a:lnL>
                      <a:noFill/>
                    </a:lnL>
                    <a:lnR>
                      <a:noFill/>
                    </a:lnR>
                    <a:lnT>
                      <a:noFill/>
                    </a:lnT>
                    <a:lnB>
                      <a:noFill/>
                    </a:lnB>
                  </a:tcPr>
                </a:tc>
                <a:tc>
                  <a:txBody>
                    <a:bodyPr/>
                    <a:lstStyle/>
                    <a:p>
                      <a:pPr algn="ctr" fontAlgn="t">
                        <a:lnSpc>
                          <a:spcPct val="150000"/>
                        </a:lnSpc>
                      </a:pPr>
                      <a:endParaRPr lang="en-AU" sz="1000" b="1" i="0" u="none" strike="noStrike" dirty="0">
                        <a:solidFill>
                          <a:srgbClr val="000000"/>
                        </a:solidFill>
                        <a:effectLst/>
                        <a:latin typeface="Arial" panose="020B0604020202020204" pitchFamily="34" charset="0"/>
                      </a:endParaRPr>
                    </a:p>
                  </a:txBody>
                  <a:tcPr marL="9510" marR="9510" marT="9510" marB="0">
                    <a:lnL>
                      <a:noFill/>
                    </a:lnL>
                    <a:lnR>
                      <a:noFill/>
                    </a:lnR>
                    <a:lnT>
                      <a:noFill/>
                    </a:lnT>
                    <a:lnB>
                      <a:noFill/>
                    </a:lnB>
                  </a:tcPr>
                </a:tc>
                <a:tc>
                  <a:txBody>
                    <a:bodyPr/>
                    <a:lstStyle/>
                    <a:p>
                      <a:pPr algn="ctr" fontAlgn="t">
                        <a:lnSpc>
                          <a:spcPct val="150000"/>
                        </a:lnSpc>
                      </a:pPr>
                      <a:endParaRPr lang="en-AU" sz="1000" b="1" i="0" u="none" strike="noStrike" dirty="0">
                        <a:solidFill>
                          <a:srgbClr val="000000"/>
                        </a:solidFill>
                        <a:effectLst/>
                        <a:latin typeface="Arial" panose="020B0604020202020204" pitchFamily="34" charset="0"/>
                      </a:endParaRPr>
                    </a:p>
                  </a:txBody>
                  <a:tcPr marL="9510" marR="9510" marT="9510" marB="0">
                    <a:lnL>
                      <a:noFill/>
                    </a:lnL>
                    <a:lnR>
                      <a:noFill/>
                    </a:lnR>
                    <a:lnT>
                      <a:noFill/>
                    </a:lnT>
                    <a:lnB>
                      <a:noFill/>
                    </a:lnB>
                  </a:tcPr>
                </a:tc>
                <a:tc>
                  <a:txBody>
                    <a:bodyPr/>
                    <a:lstStyle/>
                    <a:p>
                      <a:pPr algn="ctr" fontAlgn="t">
                        <a:lnSpc>
                          <a:spcPct val="150000"/>
                        </a:lnSpc>
                      </a:pPr>
                      <a:endParaRPr lang="en-AU" sz="1000" b="1" i="0" u="none" strike="noStrike" dirty="0">
                        <a:solidFill>
                          <a:srgbClr val="000000"/>
                        </a:solidFill>
                        <a:effectLst/>
                        <a:latin typeface="Arial" panose="020B0604020202020204" pitchFamily="34" charset="0"/>
                      </a:endParaRPr>
                    </a:p>
                  </a:txBody>
                  <a:tcPr marL="9510" marR="9510" marT="9510" marB="0">
                    <a:lnL>
                      <a:noFill/>
                    </a:lnL>
                    <a:lnR>
                      <a:noFill/>
                    </a:lnR>
                    <a:lnT>
                      <a:noFill/>
                    </a:lnT>
                    <a:lnB>
                      <a:noFill/>
                    </a:lnB>
                  </a:tcPr>
                </a:tc>
                <a:tc>
                  <a:txBody>
                    <a:bodyPr/>
                    <a:lstStyle/>
                    <a:p>
                      <a:pPr algn="ctr" fontAlgn="t">
                        <a:lnSpc>
                          <a:spcPct val="150000"/>
                        </a:lnSpc>
                      </a:pPr>
                      <a:endParaRPr lang="en-AU" sz="1000" b="1" i="0" u="none" strike="noStrike" dirty="0">
                        <a:solidFill>
                          <a:srgbClr val="000000"/>
                        </a:solidFill>
                        <a:effectLst/>
                        <a:latin typeface="Arial" panose="020B0604020202020204" pitchFamily="34" charset="0"/>
                      </a:endParaRPr>
                    </a:p>
                  </a:txBody>
                  <a:tcPr marL="9510" marR="9510" marT="9510" marB="0">
                    <a:lnL>
                      <a:noFill/>
                    </a:lnL>
                    <a:lnR>
                      <a:noFill/>
                    </a:lnR>
                    <a:lnT>
                      <a:noFill/>
                    </a:lnT>
                    <a:lnB>
                      <a:noFill/>
                    </a:lnB>
                  </a:tcPr>
                </a:tc>
                <a:tc>
                  <a:txBody>
                    <a:bodyPr/>
                    <a:lstStyle/>
                    <a:p>
                      <a:pPr algn="ctr" fontAlgn="t">
                        <a:lnSpc>
                          <a:spcPct val="150000"/>
                        </a:lnSpc>
                      </a:pPr>
                      <a:endParaRPr lang="en-AU" sz="1000" b="1" i="0" u="none" strike="noStrike" dirty="0">
                        <a:solidFill>
                          <a:srgbClr val="FF0000"/>
                        </a:solidFill>
                        <a:effectLst/>
                        <a:latin typeface="Arial" panose="020B0604020202020204" pitchFamily="34" charset="0"/>
                      </a:endParaRPr>
                    </a:p>
                  </a:txBody>
                  <a:tcPr marL="9510" marR="9510" marT="9510" marB="0">
                    <a:lnL>
                      <a:noFill/>
                    </a:lnL>
                    <a:lnR>
                      <a:noFill/>
                    </a:lnR>
                    <a:lnT>
                      <a:noFill/>
                    </a:lnT>
                    <a:lnB>
                      <a:noFill/>
                    </a:lnB>
                  </a:tcPr>
                </a:tc>
                <a:tc>
                  <a:txBody>
                    <a:bodyPr/>
                    <a:lstStyle/>
                    <a:p>
                      <a:pPr algn="ctr" fontAlgn="t">
                        <a:lnSpc>
                          <a:spcPct val="150000"/>
                        </a:lnSpc>
                      </a:pPr>
                      <a:endParaRPr lang="en-AU" sz="1000" b="1" i="0" u="none" strike="noStrike" dirty="0">
                        <a:solidFill>
                          <a:srgbClr val="000000"/>
                        </a:solidFill>
                        <a:effectLst/>
                        <a:latin typeface="Arial" panose="020B0604020202020204" pitchFamily="34" charset="0"/>
                      </a:endParaRPr>
                    </a:p>
                  </a:txBody>
                  <a:tcPr marL="9510" marR="9510" marT="9510" marB="0">
                    <a:lnL>
                      <a:noFill/>
                    </a:lnL>
                    <a:lnR>
                      <a:noFill/>
                    </a:lnR>
                    <a:lnT>
                      <a:noFill/>
                    </a:lnT>
                    <a:lnB>
                      <a:noFill/>
                    </a:lnB>
                  </a:tcPr>
                </a:tc>
                <a:extLst>
                  <a:ext uri="{0D108BD9-81ED-4DB2-BD59-A6C34878D82A}">
                    <a16:rowId xmlns="" xmlns:a16="http://schemas.microsoft.com/office/drawing/2014/main" val="3078065276"/>
                  </a:ext>
                </a:extLst>
              </a:tr>
              <a:tr h="161676">
                <a:tc>
                  <a:txBody>
                    <a:bodyPr/>
                    <a:lstStyle/>
                    <a:p>
                      <a:pPr algn="l" fontAlgn="t">
                        <a:lnSpc>
                          <a:spcPct val="150000"/>
                        </a:lnSpc>
                      </a:pPr>
                      <a:r>
                        <a:rPr lang="en-AU" sz="1000" b="1" i="0" u="none" strike="noStrike">
                          <a:solidFill>
                            <a:srgbClr val="000000"/>
                          </a:solidFill>
                          <a:effectLst/>
                          <a:latin typeface="Arial" panose="020B0604020202020204" pitchFamily="34" charset="0"/>
                        </a:rPr>
                        <a:t>1BRU, LQ, Outer</a:t>
                      </a:r>
                    </a:p>
                  </a:txBody>
                  <a:tcPr marL="9510" marR="9510" marT="9510" marB="0">
                    <a:lnL>
                      <a:noFill/>
                    </a:lnL>
                    <a:lnR>
                      <a:noFill/>
                    </a:lnR>
                    <a:lnT>
                      <a:noFill/>
                    </a:lnT>
                    <a:lnB>
                      <a:noFill/>
                    </a:lnB>
                  </a:tcPr>
                </a:tc>
                <a:tc>
                  <a:txBody>
                    <a:bodyPr/>
                    <a:lstStyle/>
                    <a:p>
                      <a:pPr algn="ctr" fontAlgn="t">
                        <a:lnSpc>
                          <a:spcPct val="150000"/>
                        </a:lnSpc>
                      </a:pPr>
                      <a:r>
                        <a:rPr lang="en-AU" sz="1000" b="1" i="0" u="none" strike="noStrike" dirty="0">
                          <a:solidFill>
                            <a:srgbClr val="FF0000"/>
                          </a:solidFill>
                          <a:effectLst/>
                          <a:latin typeface="Arial" panose="020B0604020202020204" pitchFamily="34" charset="0"/>
                        </a:rPr>
                        <a:t>280</a:t>
                      </a:r>
                    </a:p>
                  </a:txBody>
                  <a:tcPr marL="9510" marR="9510" marT="9510" marB="0">
                    <a:lnL>
                      <a:noFill/>
                    </a:lnL>
                    <a:lnR>
                      <a:noFill/>
                    </a:lnR>
                    <a:lnT>
                      <a:noFill/>
                    </a:lnT>
                    <a:lnB>
                      <a:noFill/>
                    </a:lnB>
                  </a:tcPr>
                </a:tc>
                <a:tc>
                  <a:txBody>
                    <a:bodyPr/>
                    <a:lstStyle/>
                    <a:p>
                      <a:pPr algn="ctr" fontAlgn="t">
                        <a:lnSpc>
                          <a:spcPct val="150000"/>
                        </a:lnSpc>
                      </a:pPr>
                      <a:r>
                        <a:rPr lang="en-AU" sz="1000" b="1" i="0" u="none" strike="noStrike" dirty="0">
                          <a:solidFill>
                            <a:srgbClr val="000000"/>
                          </a:solidFill>
                          <a:effectLst/>
                          <a:latin typeface="Arial" panose="020B0604020202020204" pitchFamily="34" charset="0"/>
                        </a:rPr>
                        <a:t>250</a:t>
                      </a:r>
                    </a:p>
                  </a:txBody>
                  <a:tcPr marL="9510" marR="9510" marT="9510" marB="0">
                    <a:lnL>
                      <a:noFill/>
                    </a:lnL>
                    <a:lnR>
                      <a:noFill/>
                    </a:lnR>
                    <a:lnT>
                      <a:noFill/>
                    </a:lnT>
                    <a:lnB>
                      <a:noFill/>
                    </a:lnB>
                  </a:tcPr>
                </a:tc>
                <a:tc>
                  <a:txBody>
                    <a:bodyPr/>
                    <a:lstStyle/>
                    <a:p>
                      <a:pPr algn="ctr" fontAlgn="t">
                        <a:lnSpc>
                          <a:spcPct val="150000"/>
                        </a:lnSpc>
                      </a:pPr>
                      <a:r>
                        <a:rPr lang="en-AU" sz="1000" b="1" i="0" u="none" strike="noStrike" dirty="0">
                          <a:solidFill>
                            <a:srgbClr val="000000"/>
                          </a:solidFill>
                          <a:effectLst/>
                          <a:latin typeface="Arial" panose="020B0604020202020204" pitchFamily="34" charset="0"/>
                        </a:rPr>
                        <a:t>180</a:t>
                      </a:r>
                    </a:p>
                  </a:txBody>
                  <a:tcPr marL="9510" marR="9510" marT="9510" marB="0">
                    <a:lnL>
                      <a:noFill/>
                    </a:lnL>
                    <a:lnR>
                      <a:noFill/>
                    </a:lnR>
                    <a:lnT>
                      <a:noFill/>
                    </a:lnT>
                    <a:lnB>
                      <a:noFill/>
                    </a:lnB>
                  </a:tcPr>
                </a:tc>
                <a:tc>
                  <a:txBody>
                    <a:bodyPr/>
                    <a:lstStyle/>
                    <a:p>
                      <a:pPr algn="ctr" fontAlgn="t">
                        <a:lnSpc>
                          <a:spcPct val="150000"/>
                        </a:lnSpc>
                      </a:pPr>
                      <a:r>
                        <a:rPr lang="en-AU" sz="1000" b="1" i="0" u="none" strike="noStrike" dirty="0">
                          <a:solidFill>
                            <a:srgbClr val="000000"/>
                          </a:solidFill>
                          <a:effectLst/>
                          <a:latin typeface="Arial" panose="020B0604020202020204" pitchFamily="34" charset="0"/>
                        </a:rPr>
                        <a:t>141</a:t>
                      </a:r>
                    </a:p>
                  </a:txBody>
                  <a:tcPr marL="9510" marR="9510" marT="9510" marB="0">
                    <a:lnL>
                      <a:noFill/>
                    </a:lnL>
                    <a:lnR>
                      <a:noFill/>
                    </a:lnR>
                    <a:lnT>
                      <a:noFill/>
                    </a:lnT>
                    <a:lnB>
                      <a:noFill/>
                    </a:lnB>
                  </a:tcPr>
                </a:tc>
                <a:tc>
                  <a:txBody>
                    <a:bodyPr/>
                    <a:lstStyle/>
                    <a:p>
                      <a:pPr algn="ctr" fontAlgn="t">
                        <a:lnSpc>
                          <a:spcPct val="150000"/>
                        </a:lnSpc>
                      </a:pPr>
                      <a:r>
                        <a:rPr lang="en-AU" sz="1000" b="1" i="0" u="none" strike="noStrike" dirty="0">
                          <a:solidFill>
                            <a:srgbClr val="000000"/>
                          </a:solidFill>
                          <a:effectLst/>
                          <a:latin typeface="Arial" panose="020B0604020202020204" pitchFamily="34" charset="0"/>
                        </a:rPr>
                        <a:t>135</a:t>
                      </a:r>
                    </a:p>
                  </a:txBody>
                  <a:tcPr marL="9510" marR="9510" marT="9510" marB="0">
                    <a:lnL>
                      <a:noFill/>
                    </a:lnL>
                    <a:lnR>
                      <a:noFill/>
                    </a:lnR>
                    <a:lnT>
                      <a:noFill/>
                    </a:lnT>
                    <a:lnB>
                      <a:noFill/>
                    </a:lnB>
                  </a:tcPr>
                </a:tc>
                <a:tc>
                  <a:txBody>
                    <a:bodyPr/>
                    <a:lstStyle/>
                    <a:p>
                      <a:pPr algn="ctr" fontAlgn="t">
                        <a:lnSpc>
                          <a:spcPct val="150000"/>
                        </a:lnSpc>
                      </a:pPr>
                      <a:r>
                        <a:rPr lang="en-AU" sz="1000" b="1" i="0" u="none" strike="noStrike" dirty="0">
                          <a:solidFill>
                            <a:srgbClr val="000000"/>
                          </a:solidFill>
                          <a:effectLst/>
                          <a:latin typeface="Arial" panose="020B0604020202020204" pitchFamily="34" charset="0"/>
                        </a:rPr>
                        <a:t>210</a:t>
                      </a:r>
                    </a:p>
                  </a:txBody>
                  <a:tcPr marL="9510" marR="9510" marT="9510" marB="0">
                    <a:lnL>
                      <a:noFill/>
                    </a:lnL>
                    <a:lnR>
                      <a:noFill/>
                    </a:lnR>
                    <a:lnT>
                      <a:noFill/>
                    </a:lnT>
                    <a:lnB>
                      <a:noFill/>
                    </a:lnB>
                  </a:tcPr>
                </a:tc>
                <a:tc>
                  <a:txBody>
                    <a:bodyPr/>
                    <a:lstStyle/>
                    <a:p>
                      <a:pPr algn="ctr" fontAlgn="t">
                        <a:lnSpc>
                          <a:spcPct val="150000"/>
                        </a:lnSpc>
                      </a:pPr>
                      <a:r>
                        <a:rPr lang="en-AU" sz="1000" b="1" i="0" u="none" strike="noStrike" dirty="0">
                          <a:solidFill>
                            <a:srgbClr val="FF0000"/>
                          </a:solidFill>
                          <a:effectLst/>
                          <a:latin typeface="Arial" panose="020B0604020202020204" pitchFamily="34" charset="0"/>
                        </a:rPr>
                        <a:t>223.3</a:t>
                      </a:r>
                    </a:p>
                  </a:txBody>
                  <a:tcPr marL="9510" marR="9510" marT="9510" marB="0">
                    <a:lnL>
                      <a:noFill/>
                    </a:lnL>
                    <a:lnR>
                      <a:noFill/>
                    </a:lnR>
                    <a:lnT>
                      <a:noFill/>
                    </a:lnT>
                    <a:lnB>
                      <a:noFill/>
                    </a:lnB>
                  </a:tcPr>
                </a:tc>
                <a:tc>
                  <a:txBody>
                    <a:bodyPr/>
                    <a:lstStyle/>
                    <a:p>
                      <a:pPr algn="ctr" fontAlgn="t">
                        <a:lnSpc>
                          <a:spcPct val="150000"/>
                        </a:lnSpc>
                      </a:pPr>
                      <a:r>
                        <a:rPr lang="en-AU" sz="1000" b="1" i="0" u="none" strike="noStrike">
                          <a:solidFill>
                            <a:srgbClr val="000000"/>
                          </a:solidFill>
                          <a:effectLst/>
                          <a:latin typeface="Arial" panose="020B0604020202020204" pitchFamily="34" charset="0"/>
                        </a:rPr>
                        <a:t>199.3</a:t>
                      </a:r>
                    </a:p>
                  </a:txBody>
                  <a:tcPr marL="9510" marR="9510" marT="9510" marB="0">
                    <a:lnL>
                      <a:noFill/>
                    </a:lnL>
                    <a:lnR>
                      <a:noFill/>
                    </a:lnR>
                    <a:lnT>
                      <a:noFill/>
                    </a:lnT>
                    <a:lnB>
                      <a:noFill/>
                    </a:lnB>
                  </a:tcPr>
                </a:tc>
                <a:extLst>
                  <a:ext uri="{0D108BD9-81ED-4DB2-BD59-A6C34878D82A}">
                    <a16:rowId xmlns="" xmlns:a16="http://schemas.microsoft.com/office/drawing/2014/main" val="3895878078"/>
                  </a:ext>
                </a:extLst>
              </a:tr>
              <a:tr h="161676">
                <a:tc>
                  <a:txBody>
                    <a:bodyPr/>
                    <a:lstStyle/>
                    <a:p>
                      <a:pPr algn="l" fontAlgn="t">
                        <a:lnSpc>
                          <a:spcPct val="150000"/>
                        </a:lnSpc>
                      </a:pPr>
                      <a:r>
                        <a:rPr lang="en-AU" sz="1000" b="1" i="0" u="none" strike="noStrike">
                          <a:solidFill>
                            <a:srgbClr val="000000"/>
                          </a:solidFill>
                          <a:effectLst/>
                          <a:latin typeface="Arial" panose="020B0604020202020204" pitchFamily="34" charset="0"/>
                        </a:rPr>
                        <a:t>2BRU, LQ, Outer</a:t>
                      </a:r>
                    </a:p>
                  </a:txBody>
                  <a:tcPr marL="9510" marR="9510" marT="9510" marB="0">
                    <a:lnL>
                      <a:noFill/>
                    </a:lnL>
                    <a:lnR>
                      <a:noFill/>
                    </a:lnR>
                    <a:lnT>
                      <a:noFill/>
                    </a:lnT>
                    <a:lnB>
                      <a:noFill/>
                    </a:lnB>
                  </a:tcPr>
                </a:tc>
                <a:tc>
                  <a:txBody>
                    <a:bodyPr/>
                    <a:lstStyle/>
                    <a:p>
                      <a:pPr algn="ctr" fontAlgn="t">
                        <a:lnSpc>
                          <a:spcPct val="150000"/>
                        </a:lnSpc>
                      </a:pPr>
                      <a:r>
                        <a:rPr lang="en-AU" sz="1000" b="1" i="0" u="none" strike="noStrike" dirty="0">
                          <a:solidFill>
                            <a:srgbClr val="FF0000"/>
                          </a:solidFill>
                          <a:effectLst/>
                          <a:latin typeface="Arial" panose="020B0604020202020204" pitchFamily="34" charset="0"/>
                        </a:rPr>
                        <a:t>350</a:t>
                      </a:r>
                    </a:p>
                  </a:txBody>
                  <a:tcPr marL="9510" marR="9510" marT="9510" marB="0">
                    <a:lnL>
                      <a:noFill/>
                    </a:lnL>
                    <a:lnR>
                      <a:noFill/>
                    </a:lnR>
                    <a:lnT>
                      <a:noFill/>
                    </a:lnT>
                    <a:lnB>
                      <a:noFill/>
                    </a:lnB>
                  </a:tcPr>
                </a:tc>
                <a:tc>
                  <a:txBody>
                    <a:bodyPr/>
                    <a:lstStyle/>
                    <a:p>
                      <a:pPr algn="ctr" fontAlgn="t">
                        <a:lnSpc>
                          <a:spcPct val="150000"/>
                        </a:lnSpc>
                      </a:pPr>
                      <a:r>
                        <a:rPr lang="en-AU" sz="1000" b="1" i="0" u="none" strike="noStrike" dirty="0">
                          <a:solidFill>
                            <a:srgbClr val="000000"/>
                          </a:solidFill>
                          <a:effectLst/>
                          <a:latin typeface="Arial" panose="020B0604020202020204" pitchFamily="34" charset="0"/>
                        </a:rPr>
                        <a:t>350</a:t>
                      </a:r>
                    </a:p>
                  </a:txBody>
                  <a:tcPr marL="9510" marR="9510" marT="9510" marB="0">
                    <a:lnL>
                      <a:noFill/>
                    </a:lnL>
                    <a:lnR>
                      <a:noFill/>
                    </a:lnR>
                    <a:lnT>
                      <a:noFill/>
                    </a:lnT>
                    <a:lnB>
                      <a:noFill/>
                    </a:lnB>
                  </a:tcPr>
                </a:tc>
                <a:tc>
                  <a:txBody>
                    <a:bodyPr/>
                    <a:lstStyle/>
                    <a:p>
                      <a:pPr algn="ctr" fontAlgn="t">
                        <a:lnSpc>
                          <a:spcPct val="150000"/>
                        </a:lnSpc>
                      </a:pPr>
                      <a:r>
                        <a:rPr lang="en-AU" sz="1000" b="1" i="0" u="none" strike="noStrike" dirty="0">
                          <a:solidFill>
                            <a:srgbClr val="000000"/>
                          </a:solidFill>
                          <a:effectLst/>
                          <a:latin typeface="Arial" panose="020B0604020202020204" pitchFamily="34" charset="0"/>
                        </a:rPr>
                        <a:t>260</a:t>
                      </a:r>
                    </a:p>
                  </a:txBody>
                  <a:tcPr marL="9510" marR="9510" marT="9510" marB="0">
                    <a:lnL>
                      <a:noFill/>
                    </a:lnL>
                    <a:lnR>
                      <a:noFill/>
                    </a:lnR>
                    <a:lnT>
                      <a:noFill/>
                    </a:lnT>
                    <a:lnB>
                      <a:noFill/>
                    </a:lnB>
                  </a:tcPr>
                </a:tc>
                <a:tc>
                  <a:txBody>
                    <a:bodyPr/>
                    <a:lstStyle/>
                    <a:p>
                      <a:pPr algn="ctr" fontAlgn="t">
                        <a:lnSpc>
                          <a:spcPct val="150000"/>
                        </a:lnSpc>
                      </a:pPr>
                      <a:r>
                        <a:rPr lang="en-AU" sz="1000" b="1" i="0" u="none" strike="noStrike" dirty="0">
                          <a:solidFill>
                            <a:srgbClr val="000000"/>
                          </a:solidFill>
                          <a:effectLst/>
                          <a:latin typeface="Arial" panose="020B0604020202020204" pitchFamily="34" charset="0"/>
                        </a:rPr>
                        <a:t>230</a:t>
                      </a:r>
                    </a:p>
                  </a:txBody>
                  <a:tcPr marL="9510" marR="9510" marT="9510" marB="0">
                    <a:lnL>
                      <a:noFill/>
                    </a:lnL>
                    <a:lnR>
                      <a:noFill/>
                    </a:lnR>
                    <a:lnT>
                      <a:noFill/>
                    </a:lnT>
                    <a:lnB>
                      <a:noFill/>
                    </a:lnB>
                  </a:tcPr>
                </a:tc>
                <a:tc>
                  <a:txBody>
                    <a:bodyPr/>
                    <a:lstStyle/>
                    <a:p>
                      <a:pPr algn="ctr" fontAlgn="t">
                        <a:lnSpc>
                          <a:spcPct val="150000"/>
                        </a:lnSpc>
                      </a:pPr>
                      <a:r>
                        <a:rPr lang="en-AU" sz="1000" b="1" i="0" u="none" strike="noStrike" dirty="0">
                          <a:solidFill>
                            <a:srgbClr val="000000"/>
                          </a:solidFill>
                          <a:effectLst/>
                          <a:latin typeface="Arial" panose="020B0604020202020204" pitchFamily="34" charset="0"/>
                        </a:rPr>
                        <a:t>276</a:t>
                      </a:r>
                    </a:p>
                  </a:txBody>
                  <a:tcPr marL="9510" marR="9510" marT="9510" marB="0">
                    <a:lnL>
                      <a:noFill/>
                    </a:lnL>
                    <a:lnR>
                      <a:noFill/>
                    </a:lnR>
                    <a:lnT>
                      <a:noFill/>
                    </a:lnT>
                    <a:lnB>
                      <a:noFill/>
                    </a:lnB>
                  </a:tcPr>
                </a:tc>
                <a:tc>
                  <a:txBody>
                    <a:bodyPr/>
                    <a:lstStyle/>
                    <a:p>
                      <a:pPr algn="ctr" fontAlgn="t">
                        <a:lnSpc>
                          <a:spcPct val="150000"/>
                        </a:lnSpc>
                      </a:pPr>
                      <a:r>
                        <a:rPr lang="en-AU" sz="1000" b="1" i="0" u="none" strike="noStrike" dirty="0">
                          <a:solidFill>
                            <a:srgbClr val="000000"/>
                          </a:solidFill>
                          <a:effectLst/>
                          <a:latin typeface="Arial" panose="020B0604020202020204" pitchFamily="34" charset="0"/>
                        </a:rPr>
                        <a:t>280</a:t>
                      </a:r>
                    </a:p>
                  </a:txBody>
                  <a:tcPr marL="9510" marR="9510" marT="9510" marB="0">
                    <a:lnL>
                      <a:noFill/>
                    </a:lnL>
                    <a:lnR>
                      <a:noFill/>
                    </a:lnR>
                    <a:lnT>
                      <a:noFill/>
                    </a:lnT>
                    <a:lnB>
                      <a:noFill/>
                    </a:lnB>
                  </a:tcPr>
                </a:tc>
                <a:tc>
                  <a:txBody>
                    <a:bodyPr/>
                    <a:lstStyle/>
                    <a:p>
                      <a:pPr algn="ctr" fontAlgn="t">
                        <a:lnSpc>
                          <a:spcPct val="150000"/>
                        </a:lnSpc>
                      </a:pPr>
                      <a:r>
                        <a:rPr lang="en-AU" sz="1000" b="1" i="0" u="none" strike="noStrike" dirty="0">
                          <a:solidFill>
                            <a:srgbClr val="FF0000"/>
                          </a:solidFill>
                          <a:effectLst/>
                          <a:latin typeface="Arial" panose="020B0604020202020204" pitchFamily="34" charset="0"/>
                        </a:rPr>
                        <a:t>296.7</a:t>
                      </a:r>
                    </a:p>
                  </a:txBody>
                  <a:tcPr marL="9510" marR="9510" marT="9510" marB="0">
                    <a:lnL>
                      <a:noFill/>
                    </a:lnL>
                    <a:lnR>
                      <a:noFill/>
                    </a:lnR>
                    <a:lnT>
                      <a:noFill/>
                    </a:lnT>
                    <a:lnB>
                      <a:noFill/>
                    </a:lnB>
                  </a:tcPr>
                </a:tc>
                <a:tc>
                  <a:txBody>
                    <a:bodyPr/>
                    <a:lstStyle/>
                    <a:p>
                      <a:pPr algn="ctr" fontAlgn="t">
                        <a:lnSpc>
                          <a:spcPct val="150000"/>
                        </a:lnSpc>
                      </a:pPr>
                      <a:r>
                        <a:rPr lang="en-AU" sz="1000" b="1" i="0" u="none" strike="noStrike" dirty="0">
                          <a:solidFill>
                            <a:srgbClr val="000000"/>
                          </a:solidFill>
                          <a:effectLst/>
                          <a:latin typeface="Arial" panose="020B0604020202020204" pitchFamily="34" charset="0"/>
                        </a:rPr>
                        <a:t>291</a:t>
                      </a:r>
                    </a:p>
                  </a:txBody>
                  <a:tcPr marL="9510" marR="9510" marT="9510" marB="0">
                    <a:lnL>
                      <a:noFill/>
                    </a:lnL>
                    <a:lnR>
                      <a:noFill/>
                    </a:lnR>
                    <a:lnT>
                      <a:noFill/>
                    </a:lnT>
                    <a:lnB>
                      <a:noFill/>
                    </a:lnB>
                  </a:tcPr>
                </a:tc>
                <a:extLst>
                  <a:ext uri="{0D108BD9-81ED-4DB2-BD59-A6C34878D82A}">
                    <a16:rowId xmlns="" xmlns:a16="http://schemas.microsoft.com/office/drawing/2014/main" val="195436120"/>
                  </a:ext>
                </a:extLst>
              </a:tr>
              <a:tr h="173850">
                <a:tc>
                  <a:txBody>
                    <a:bodyPr/>
                    <a:lstStyle/>
                    <a:p>
                      <a:pPr algn="l" fontAlgn="t">
                        <a:lnSpc>
                          <a:spcPct val="150000"/>
                        </a:lnSpc>
                      </a:pPr>
                      <a:r>
                        <a:rPr lang="en-AU" sz="1000" b="1" i="0" u="none" strike="noStrike">
                          <a:solidFill>
                            <a:srgbClr val="000000"/>
                          </a:solidFill>
                          <a:effectLst/>
                          <a:latin typeface="Arial" panose="020B0604020202020204" pitchFamily="34" charset="0"/>
                        </a:rPr>
                        <a:t>3BRH, LQ, Outer</a:t>
                      </a:r>
                    </a:p>
                  </a:txBody>
                  <a:tcPr marL="9510" marR="9510" marT="951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t">
                        <a:lnSpc>
                          <a:spcPct val="150000"/>
                        </a:lnSpc>
                      </a:pPr>
                      <a:r>
                        <a:rPr lang="en-AU" sz="1000" b="1" i="0" u="none" strike="noStrike" dirty="0">
                          <a:solidFill>
                            <a:srgbClr val="FF0000"/>
                          </a:solidFill>
                          <a:effectLst/>
                          <a:latin typeface="Arial" panose="020B0604020202020204" pitchFamily="34" charset="0"/>
                        </a:rPr>
                        <a:t>400</a:t>
                      </a:r>
                    </a:p>
                  </a:txBody>
                  <a:tcPr marL="9510" marR="9510" marT="951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t">
                        <a:lnSpc>
                          <a:spcPct val="150000"/>
                        </a:lnSpc>
                      </a:pPr>
                      <a:r>
                        <a:rPr lang="en-AU" sz="1000" b="1" i="0" u="none" strike="noStrike" dirty="0">
                          <a:solidFill>
                            <a:srgbClr val="000000"/>
                          </a:solidFill>
                          <a:effectLst/>
                          <a:latin typeface="Arial" panose="020B0604020202020204" pitchFamily="34" charset="0"/>
                        </a:rPr>
                        <a:t>390</a:t>
                      </a:r>
                    </a:p>
                  </a:txBody>
                  <a:tcPr marL="9510" marR="9510" marT="951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t">
                        <a:lnSpc>
                          <a:spcPct val="150000"/>
                        </a:lnSpc>
                      </a:pPr>
                      <a:r>
                        <a:rPr lang="en-AU" sz="1000" b="1" i="0" u="none" strike="noStrike" dirty="0">
                          <a:solidFill>
                            <a:srgbClr val="000000"/>
                          </a:solidFill>
                          <a:effectLst/>
                          <a:latin typeface="Arial" panose="020B0604020202020204" pitchFamily="34" charset="0"/>
                        </a:rPr>
                        <a:t>300</a:t>
                      </a:r>
                    </a:p>
                  </a:txBody>
                  <a:tcPr marL="9510" marR="9510" marT="951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t">
                        <a:lnSpc>
                          <a:spcPct val="150000"/>
                        </a:lnSpc>
                      </a:pPr>
                      <a:r>
                        <a:rPr lang="en-AU" sz="1000" b="1" i="0" u="none" strike="noStrike" dirty="0">
                          <a:solidFill>
                            <a:srgbClr val="000000"/>
                          </a:solidFill>
                          <a:effectLst/>
                          <a:latin typeface="Arial" panose="020B0604020202020204" pitchFamily="34" charset="0"/>
                        </a:rPr>
                        <a:t>270</a:t>
                      </a:r>
                    </a:p>
                  </a:txBody>
                  <a:tcPr marL="9510" marR="9510" marT="951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t">
                        <a:lnSpc>
                          <a:spcPct val="150000"/>
                        </a:lnSpc>
                      </a:pPr>
                      <a:r>
                        <a:rPr lang="en-AU" sz="1000" b="1" i="0" u="none" strike="noStrike" dirty="0">
                          <a:solidFill>
                            <a:srgbClr val="000000"/>
                          </a:solidFill>
                          <a:effectLst/>
                          <a:latin typeface="Arial" panose="020B0604020202020204" pitchFamily="34" charset="0"/>
                        </a:rPr>
                        <a:t>284</a:t>
                      </a:r>
                    </a:p>
                  </a:txBody>
                  <a:tcPr marL="9510" marR="9510" marT="951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t">
                        <a:lnSpc>
                          <a:spcPct val="150000"/>
                        </a:lnSpc>
                      </a:pPr>
                      <a:r>
                        <a:rPr lang="en-AU" sz="1000" b="1" i="0" u="none" strike="noStrike" dirty="0">
                          <a:solidFill>
                            <a:srgbClr val="000000"/>
                          </a:solidFill>
                          <a:effectLst/>
                          <a:latin typeface="Arial" panose="020B0604020202020204" pitchFamily="34" charset="0"/>
                        </a:rPr>
                        <a:t>320</a:t>
                      </a:r>
                    </a:p>
                  </a:txBody>
                  <a:tcPr marL="9510" marR="9510" marT="951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t">
                        <a:lnSpc>
                          <a:spcPct val="150000"/>
                        </a:lnSpc>
                      </a:pPr>
                      <a:r>
                        <a:rPr lang="en-AU" sz="1000" b="1" i="0" u="none" strike="noStrike" dirty="0">
                          <a:solidFill>
                            <a:srgbClr val="FF0000"/>
                          </a:solidFill>
                          <a:effectLst/>
                          <a:latin typeface="Arial" panose="020B0604020202020204" pitchFamily="34" charset="0"/>
                        </a:rPr>
                        <a:t>340</a:t>
                      </a:r>
                    </a:p>
                  </a:txBody>
                  <a:tcPr marL="9510" marR="9510" marT="951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t">
                        <a:lnSpc>
                          <a:spcPct val="150000"/>
                        </a:lnSpc>
                      </a:pPr>
                      <a:r>
                        <a:rPr lang="en-AU" sz="1000" b="1" i="0" u="none" strike="noStrike" dirty="0">
                          <a:solidFill>
                            <a:srgbClr val="000000"/>
                          </a:solidFill>
                          <a:effectLst/>
                          <a:latin typeface="Arial" panose="020B0604020202020204" pitchFamily="34" charset="0"/>
                        </a:rPr>
                        <a:t>327.3</a:t>
                      </a:r>
                    </a:p>
                  </a:txBody>
                  <a:tcPr marL="9510" marR="9510" marT="951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663886183"/>
                  </a:ext>
                </a:extLst>
              </a:tr>
            </a:tbl>
          </a:graphicData>
        </a:graphic>
      </p:graphicFrame>
      <p:sp>
        <p:nvSpPr>
          <p:cNvPr id="10" name="TextBox 9">
            <a:extLst>
              <a:ext uri="{FF2B5EF4-FFF2-40B4-BE49-F238E27FC236}">
                <a16:creationId xmlns="" xmlns:a16="http://schemas.microsoft.com/office/drawing/2014/main" id="{ED182E25-76BB-4193-8603-252EF9CF0608}"/>
              </a:ext>
            </a:extLst>
          </p:cNvPr>
          <p:cNvSpPr txBox="1"/>
          <p:nvPr/>
        </p:nvSpPr>
        <p:spPr>
          <a:xfrm>
            <a:off x="468313" y="4365104"/>
            <a:ext cx="8064127" cy="458587"/>
          </a:xfrm>
          <a:prstGeom prst="rect">
            <a:avLst/>
          </a:prstGeom>
        </p:spPr>
        <p:txBody>
          <a:bodyPr wrap="square" rtlCol="0">
            <a:spAutoFit/>
          </a:bodyPr>
          <a:lstStyle/>
          <a:p>
            <a:pPr marL="342900" indent="-342900" fontAlgn="auto">
              <a:spcBef>
                <a:spcPct val="20000"/>
              </a:spcBef>
              <a:spcAft>
                <a:spcPts val="0"/>
              </a:spcAft>
            </a:pPr>
            <a:r>
              <a:rPr lang="en-AU" sz="1000" b="1" i="1" dirty="0">
                <a:ea typeface="Calibri"/>
                <a:cs typeface="Times New Roman"/>
              </a:rPr>
              <a:t>Source: </a:t>
            </a:r>
            <a:r>
              <a:rPr lang="en-AU" sz="1000" b="1" dirty="0">
                <a:ea typeface="Calibri"/>
                <a:cs typeface="Times New Roman"/>
              </a:rPr>
              <a:t>Real Estate Market Facts, March Quarter 2016, Tables 9, 10, 13, 14, 21, 22, 25, 26, 29, 30, 33 &amp; 34.</a:t>
            </a:r>
            <a:endParaRPr lang="en-AU" sz="1000" dirty="0">
              <a:ea typeface="Calibri"/>
              <a:cs typeface="Times New Roman"/>
            </a:endParaRPr>
          </a:p>
          <a:p>
            <a:pPr marL="342900" marR="0" indent="-342900" algn="l" defTabSz="914400" rtl="0" eaLnBrk="1" fontAlgn="auto" latinLnBrk="0" hangingPunct="1">
              <a:lnSpc>
                <a:spcPct val="100000"/>
              </a:lnSpc>
              <a:spcBef>
                <a:spcPct val="20000"/>
              </a:spcBef>
              <a:spcAft>
                <a:spcPts val="0"/>
              </a:spcAft>
              <a:buClrTx/>
              <a:buSzTx/>
              <a:buFont typeface="Arial" pitchFamily="34" charset="0"/>
              <a:buNone/>
              <a:tabLst/>
            </a:pPr>
            <a:endParaRPr kumimoji="0" lang="en-AU" sz="1150" b="1" i="0" u="none" strike="noStrike" kern="1200" cap="none" spc="0" normalizeH="0" baseline="0" noProof="0" dirty="0">
              <a:ln>
                <a:noFill/>
              </a:ln>
              <a:solidFill>
                <a:schemeClr val="tx1"/>
              </a:solidFill>
              <a:effectLst/>
              <a:uLnTx/>
              <a:uFillTx/>
              <a:latin typeface="Sommet bold"/>
              <a:ea typeface="+mn-ea"/>
              <a:cs typeface="+mn-cs"/>
            </a:endParaRPr>
          </a:p>
        </p:txBody>
      </p:sp>
    </p:spTree>
    <p:extLst>
      <p:ext uri="{BB962C8B-B14F-4D97-AF65-F5344CB8AC3E}">
        <p14:creationId xmlns:p14="http://schemas.microsoft.com/office/powerpoint/2010/main" val="39150099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332657"/>
            <a:ext cx="8208962" cy="276999"/>
          </a:xfrm>
        </p:spPr>
        <p:txBody>
          <a:bodyPr/>
          <a:lstStyle/>
          <a:p>
            <a:r>
              <a:rPr lang="en-AU" sz="1800" dirty="0"/>
              <a:t>The New Low-Paid Budget Standards ($ per week, June 2016)</a:t>
            </a:r>
          </a:p>
        </p:txBody>
      </p:sp>
      <p:pic>
        <p:nvPicPr>
          <p:cNvPr id="4" name="Picture 3"/>
          <p:cNvPicPr>
            <a:picLocks noChangeAspect="1"/>
          </p:cNvPicPr>
          <p:nvPr/>
        </p:nvPicPr>
        <p:blipFill>
          <a:blip r:embed="rId2"/>
          <a:stretch>
            <a:fillRect/>
          </a:stretch>
        </p:blipFill>
        <p:spPr>
          <a:xfrm>
            <a:off x="1426191" y="1429338"/>
            <a:ext cx="6291617" cy="3999323"/>
          </a:xfrm>
          <a:prstGeom prst="rect">
            <a:avLst/>
          </a:prstGeom>
        </p:spPr>
      </p:pic>
      <p:sp>
        <p:nvSpPr>
          <p:cNvPr id="3" name="Text Placeholder 2"/>
          <p:cNvSpPr>
            <a:spLocks noGrp="1"/>
          </p:cNvSpPr>
          <p:nvPr>
            <p:ph type="body" idx="10"/>
          </p:nvPr>
        </p:nvSpPr>
        <p:spPr/>
        <p:txBody>
          <a:bodyPr/>
          <a:lstStyle/>
          <a:p>
            <a:endParaRPr lang="en-AU" dirty="0"/>
          </a:p>
          <a:p>
            <a:endParaRPr lang="en-AU" dirty="0"/>
          </a:p>
          <a:p>
            <a:endParaRPr lang="en-AU" dirty="0"/>
          </a:p>
          <a:p>
            <a:endParaRPr lang="en-AU" dirty="0"/>
          </a:p>
          <a:p>
            <a:endParaRPr lang="en-AU" dirty="0"/>
          </a:p>
          <a:p>
            <a:endParaRPr lang="en-AU" dirty="0"/>
          </a:p>
          <a:p>
            <a:endParaRPr lang="en-AU" dirty="0"/>
          </a:p>
          <a:p>
            <a:endParaRPr lang="en-AU" dirty="0"/>
          </a:p>
          <a:p>
            <a:endParaRPr lang="en-AU" dirty="0"/>
          </a:p>
          <a:p>
            <a:endParaRPr lang="en-AU" dirty="0"/>
          </a:p>
          <a:p>
            <a:pPr>
              <a:spcBef>
                <a:spcPts val="0"/>
              </a:spcBef>
            </a:pPr>
            <a:endParaRPr lang="en-AU" sz="1000" i="1" dirty="0"/>
          </a:p>
          <a:p>
            <a:pPr>
              <a:spcBef>
                <a:spcPts val="0"/>
              </a:spcBef>
            </a:pPr>
            <a:endParaRPr lang="en-AU" sz="1000" i="1" dirty="0"/>
          </a:p>
          <a:p>
            <a:pPr>
              <a:spcBef>
                <a:spcPts val="0"/>
              </a:spcBef>
            </a:pPr>
            <a:r>
              <a:rPr lang="en-AU" sz="1000" i="1" dirty="0"/>
              <a:t>		</a:t>
            </a:r>
            <a:r>
              <a:rPr lang="en-AU" sz="1000" b="1" i="1" dirty="0"/>
              <a:t>Note: SF = single female; SM = single male; CPL = couple; CPL+1 = couple plus 6 year old girl; CPL+2 = couple </a:t>
            </a:r>
          </a:p>
          <a:p>
            <a:pPr>
              <a:spcBef>
                <a:spcPts val="0"/>
              </a:spcBef>
            </a:pPr>
            <a:r>
              <a:rPr lang="en-AU" sz="1000" b="1" i="1" dirty="0"/>
              <a:t>		plus 6 year old girl and 10 year old boy; SP+1 = sole parent plus 6 year old girl</a:t>
            </a:r>
          </a:p>
          <a:p>
            <a:endParaRPr lang="en-AU" b="1" dirty="0"/>
          </a:p>
          <a:p>
            <a:endParaRPr lang="en-AU" dirty="0"/>
          </a:p>
          <a:p>
            <a:endParaRPr lang="en-AU" dirty="0"/>
          </a:p>
          <a:p>
            <a:endParaRPr lang="en-AU" dirty="0"/>
          </a:p>
          <a:p>
            <a:endParaRPr lang="en-AU" dirty="0"/>
          </a:p>
          <a:p>
            <a:endParaRPr lang="en-AU" dirty="0"/>
          </a:p>
          <a:p>
            <a:endParaRPr lang="en-AU" dirty="0"/>
          </a:p>
          <a:p>
            <a:endParaRPr lang="en-AU" dirty="0"/>
          </a:p>
          <a:p>
            <a:endParaRPr lang="en-AU" dirty="0"/>
          </a:p>
          <a:p>
            <a:endParaRPr lang="en-AU" dirty="0"/>
          </a:p>
          <a:p>
            <a:endParaRPr lang="en-AU" dirty="0"/>
          </a:p>
          <a:p>
            <a:endParaRPr lang="en-AU" dirty="0"/>
          </a:p>
        </p:txBody>
      </p:sp>
    </p:spTree>
    <p:extLst>
      <p:ext uri="{BB962C8B-B14F-4D97-AF65-F5344CB8AC3E}">
        <p14:creationId xmlns:p14="http://schemas.microsoft.com/office/powerpoint/2010/main" val="13318963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332656"/>
            <a:ext cx="8208962" cy="276999"/>
          </a:xfrm>
        </p:spPr>
        <p:txBody>
          <a:bodyPr/>
          <a:lstStyle/>
          <a:p>
            <a:r>
              <a:rPr lang="en-AU" sz="1800" dirty="0"/>
              <a:t>The New Unemployed Budget Standards ($ per week, June 2016)</a:t>
            </a:r>
          </a:p>
        </p:txBody>
      </p:sp>
      <p:pic>
        <p:nvPicPr>
          <p:cNvPr id="4" name="Picture 3"/>
          <p:cNvPicPr>
            <a:picLocks noChangeAspect="1"/>
          </p:cNvPicPr>
          <p:nvPr/>
        </p:nvPicPr>
        <p:blipFill>
          <a:blip r:embed="rId2"/>
          <a:stretch>
            <a:fillRect/>
          </a:stretch>
        </p:blipFill>
        <p:spPr>
          <a:xfrm>
            <a:off x="1423143" y="1435435"/>
            <a:ext cx="6297714" cy="3987130"/>
          </a:xfrm>
          <a:prstGeom prst="rect">
            <a:avLst/>
          </a:prstGeom>
        </p:spPr>
      </p:pic>
      <p:sp>
        <p:nvSpPr>
          <p:cNvPr id="3" name="Text Placeholder 2"/>
          <p:cNvSpPr>
            <a:spLocks noGrp="1"/>
          </p:cNvSpPr>
          <p:nvPr>
            <p:ph type="body" idx="10"/>
          </p:nvPr>
        </p:nvSpPr>
        <p:spPr/>
        <p:txBody>
          <a:bodyPr/>
          <a:lstStyle/>
          <a:p>
            <a:endParaRPr lang="en-AU" dirty="0"/>
          </a:p>
          <a:p>
            <a:endParaRPr lang="en-AU" dirty="0"/>
          </a:p>
          <a:p>
            <a:endParaRPr lang="en-AU" dirty="0"/>
          </a:p>
          <a:p>
            <a:endParaRPr lang="en-AU" dirty="0"/>
          </a:p>
          <a:p>
            <a:endParaRPr lang="en-AU" dirty="0"/>
          </a:p>
          <a:p>
            <a:endParaRPr lang="en-AU" dirty="0"/>
          </a:p>
          <a:p>
            <a:endParaRPr lang="en-AU" dirty="0"/>
          </a:p>
          <a:p>
            <a:endParaRPr lang="en-AU" dirty="0"/>
          </a:p>
          <a:p>
            <a:endParaRPr lang="en-AU" dirty="0"/>
          </a:p>
          <a:p>
            <a:endParaRPr lang="en-AU" dirty="0"/>
          </a:p>
          <a:p>
            <a:pPr>
              <a:spcBef>
                <a:spcPts val="0"/>
              </a:spcBef>
            </a:pPr>
            <a:endParaRPr lang="en-AU" i="1" dirty="0"/>
          </a:p>
          <a:p>
            <a:pPr>
              <a:spcBef>
                <a:spcPts val="0"/>
              </a:spcBef>
            </a:pPr>
            <a:r>
              <a:rPr lang="en-AU" i="1" dirty="0"/>
              <a:t>	</a:t>
            </a:r>
            <a:r>
              <a:rPr lang="en-AU" sz="1000" i="1" dirty="0"/>
              <a:t>	</a:t>
            </a:r>
            <a:r>
              <a:rPr lang="en-AU" sz="1000" b="1" i="1" dirty="0"/>
              <a:t>Note: SF = single female; SM = single male; CPL = couple; CPL+1 = couple plus 6 year old girl; CPL+2 = couple </a:t>
            </a:r>
          </a:p>
          <a:p>
            <a:pPr>
              <a:spcBef>
                <a:spcPts val="0"/>
              </a:spcBef>
            </a:pPr>
            <a:r>
              <a:rPr lang="en-AU" sz="1000" b="1" i="1" dirty="0"/>
              <a:t>		plus 6 year old girl and 10 year old boy; SP+1 = sole parent plus 6 year old girl</a:t>
            </a:r>
          </a:p>
          <a:p>
            <a:endParaRPr lang="en-AU" b="1" dirty="0"/>
          </a:p>
        </p:txBody>
      </p:sp>
    </p:spTree>
    <p:extLst>
      <p:ext uri="{BB962C8B-B14F-4D97-AF65-F5344CB8AC3E}">
        <p14:creationId xmlns:p14="http://schemas.microsoft.com/office/powerpoint/2010/main" val="17050460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E43A72A-3D66-45A4-9BD3-8A2206D6469B}"/>
              </a:ext>
            </a:extLst>
          </p:cNvPr>
          <p:cNvSpPr>
            <a:spLocks noGrp="1"/>
          </p:cNvSpPr>
          <p:nvPr>
            <p:ph type="title"/>
          </p:nvPr>
        </p:nvSpPr>
        <p:spPr>
          <a:xfrm>
            <a:off x="468313" y="260648"/>
            <a:ext cx="8208962" cy="276999"/>
          </a:xfrm>
        </p:spPr>
        <p:txBody>
          <a:bodyPr/>
          <a:lstStyle/>
          <a:p>
            <a:r>
              <a:rPr lang="en-AU" sz="1800" dirty="0"/>
              <a:t>Estimated Costs of Children ($ per week, June 2016)</a:t>
            </a:r>
          </a:p>
        </p:txBody>
      </p:sp>
      <p:sp>
        <p:nvSpPr>
          <p:cNvPr id="3" name="Text Placeholder 2">
            <a:extLst>
              <a:ext uri="{FF2B5EF4-FFF2-40B4-BE49-F238E27FC236}">
                <a16:creationId xmlns="" xmlns:a16="http://schemas.microsoft.com/office/drawing/2014/main" id="{58FCC6F4-6F41-45CD-8862-072B773894AC}"/>
              </a:ext>
            </a:extLst>
          </p:cNvPr>
          <p:cNvSpPr>
            <a:spLocks noGrp="1"/>
          </p:cNvSpPr>
          <p:nvPr>
            <p:ph type="body" idx="10"/>
          </p:nvPr>
        </p:nvSpPr>
        <p:spPr/>
        <p:txBody>
          <a:bodyPr/>
          <a:lstStyle/>
          <a:p>
            <a:endParaRPr lang="en-AU" dirty="0"/>
          </a:p>
          <a:p>
            <a:endParaRPr lang="en-AU" dirty="0"/>
          </a:p>
          <a:p>
            <a:endParaRPr lang="en-AU" dirty="0"/>
          </a:p>
          <a:p>
            <a:endParaRPr lang="en-AU" dirty="0"/>
          </a:p>
        </p:txBody>
      </p:sp>
      <p:graphicFrame>
        <p:nvGraphicFramePr>
          <p:cNvPr id="5" name="Table 4">
            <a:extLst>
              <a:ext uri="{FF2B5EF4-FFF2-40B4-BE49-F238E27FC236}">
                <a16:creationId xmlns="" xmlns:a16="http://schemas.microsoft.com/office/drawing/2014/main" id="{48290EF6-E2AC-485E-9424-A2E3E1BDC47F}"/>
              </a:ext>
            </a:extLst>
          </p:cNvPr>
          <p:cNvGraphicFramePr>
            <a:graphicFrameLocks noGrp="1"/>
          </p:cNvGraphicFramePr>
          <p:nvPr>
            <p:extLst>
              <p:ext uri="{D42A27DB-BD31-4B8C-83A1-F6EECF244321}">
                <p14:modId xmlns:p14="http://schemas.microsoft.com/office/powerpoint/2010/main" val="3143518908"/>
              </p:ext>
            </p:extLst>
          </p:nvPr>
        </p:nvGraphicFramePr>
        <p:xfrm>
          <a:off x="827584" y="1484784"/>
          <a:ext cx="6816302" cy="4104459"/>
        </p:xfrm>
        <a:graphic>
          <a:graphicData uri="http://schemas.openxmlformats.org/drawingml/2006/table">
            <a:tbl>
              <a:tblPr/>
              <a:tblGrid>
                <a:gridCol w="3994150">
                  <a:extLst>
                    <a:ext uri="{9D8B030D-6E8A-4147-A177-3AD203B41FA5}">
                      <a16:colId xmlns="" xmlns:a16="http://schemas.microsoft.com/office/drawing/2014/main" val="2077552944"/>
                    </a:ext>
                  </a:extLst>
                </a:gridCol>
                <a:gridCol w="1411076">
                  <a:extLst>
                    <a:ext uri="{9D8B030D-6E8A-4147-A177-3AD203B41FA5}">
                      <a16:colId xmlns="" xmlns:a16="http://schemas.microsoft.com/office/drawing/2014/main" val="2181810298"/>
                    </a:ext>
                  </a:extLst>
                </a:gridCol>
                <a:gridCol w="1411076">
                  <a:extLst>
                    <a:ext uri="{9D8B030D-6E8A-4147-A177-3AD203B41FA5}">
                      <a16:colId xmlns="" xmlns:a16="http://schemas.microsoft.com/office/drawing/2014/main" val="493461863"/>
                    </a:ext>
                  </a:extLst>
                </a:gridCol>
              </a:tblGrid>
              <a:tr h="336201">
                <a:tc>
                  <a:txBody>
                    <a:bodyPr/>
                    <a:lstStyle/>
                    <a:p>
                      <a:pPr algn="l" fontAlgn="ctr"/>
                      <a:r>
                        <a:rPr lang="en-AU" sz="1200" b="1" i="0" u="none" strike="noStrike" dirty="0">
                          <a:solidFill>
                            <a:srgbClr val="000000"/>
                          </a:solidFill>
                          <a:effectLst/>
                          <a:latin typeface="Arial" panose="020B0604020202020204" pitchFamily="34" charset="0"/>
                        </a:rPr>
                        <a:t>Family Type</a:t>
                      </a:r>
                    </a:p>
                  </a:txBody>
                  <a:tcPr marL="9525" marR="9525" marT="9525"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AU" sz="1200" b="1" i="0" u="none" strike="noStrike" dirty="0">
                          <a:solidFill>
                            <a:srgbClr val="000000"/>
                          </a:solidFill>
                          <a:effectLst/>
                          <a:latin typeface="Arial" panose="020B0604020202020204" pitchFamily="34" charset="0"/>
                        </a:rPr>
                        <a:t>Low-Paid</a:t>
                      </a:r>
                    </a:p>
                  </a:txBody>
                  <a:tcPr marL="9525" marR="9525" marT="9525"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AU" sz="1200" b="1" i="0" u="none" strike="noStrike" dirty="0">
                          <a:solidFill>
                            <a:srgbClr val="000000"/>
                          </a:solidFill>
                          <a:effectLst/>
                          <a:latin typeface="Arial" panose="020B0604020202020204" pitchFamily="34" charset="0"/>
                        </a:rPr>
                        <a:t>Unemployed</a:t>
                      </a:r>
                    </a:p>
                  </a:txBody>
                  <a:tcPr marL="9525" marR="9525" marT="9525"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343519480"/>
                  </a:ext>
                </a:extLst>
              </a:tr>
              <a:tr h="336201">
                <a:tc>
                  <a:txBody>
                    <a:bodyPr/>
                    <a:lstStyle/>
                    <a:p>
                      <a:pPr algn="l" fontAlgn="ctr"/>
                      <a:r>
                        <a:rPr lang="en-AU" sz="1200" b="1" i="0" u="none" strike="noStrike" dirty="0">
                          <a:solidFill>
                            <a:srgbClr val="000000"/>
                          </a:solidFill>
                          <a:effectLst/>
                          <a:latin typeface="Arial" panose="020B0604020202020204" pitchFamily="34" charset="0"/>
                        </a:rPr>
                        <a:t>Couple with no children</a:t>
                      </a:r>
                    </a:p>
                  </a:txBody>
                  <a:tcPr marL="9525" marR="9525" marT="9525"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AU" sz="1200" b="1" i="0" u="none" strike="noStrike" dirty="0">
                          <a:solidFill>
                            <a:srgbClr val="000000"/>
                          </a:solidFill>
                          <a:effectLst/>
                          <a:latin typeface="Arial" panose="020B0604020202020204" pitchFamily="34" charset="0"/>
                        </a:rPr>
                        <a:t>833.24</a:t>
                      </a:r>
                    </a:p>
                  </a:txBody>
                  <a:tcPr marL="9525" marR="9525" marT="9525"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AU" sz="1200" b="1" i="0" u="none" strike="noStrike">
                          <a:solidFill>
                            <a:srgbClr val="000000"/>
                          </a:solidFill>
                          <a:effectLst/>
                          <a:latin typeface="Arial" panose="020B0604020202020204" pitchFamily="34" charset="0"/>
                        </a:rPr>
                        <a:t>660.25</a:t>
                      </a:r>
                    </a:p>
                  </a:txBody>
                  <a:tcPr marL="9525" marR="9525" marT="9525"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8712770"/>
                  </a:ext>
                </a:extLst>
              </a:tr>
              <a:tr h="336201">
                <a:tc>
                  <a:txBody>
                    <a:bodyPr/>
                    <a:lstStyle/>
                    <a:p>
                      <a:pPr algn="l" fontAlgn="ctr"/>
                      <a:r>
                        <a:rPr lang="en-AU" sz="1200" b="1" i="0" u="none" strike="noStrike" dirty="0">
                          <a:solidFill>
                            <a:srgbClr val="000000"/>
                          </a:solidFill>
                          <a:effectLst/>
                          <a:latin typeface="Arial" panose="020B0604020202020204" pitchFamily="34" charset="0"/>
                        </a:rPr>
                        <a:t>Couple with </a:t>
                      </a:r>
                      <a:r>
                        <a:rPr lang="en-AU" sz="1200" b="1" i="0" u="sng" strike="noStrike" dirty="0">
                          <a:solidFill>
                            <a:srgbClr val="FF0000"/>
                          </a:solidFill>
                          <a:effectLst/>
                          <a:latin typeface="Arial" panose="020B0604020202020204" pitchFamily="34" charset="0"/>
                        </a:rPr>
                        <a:t>6 year-old girl</a:t>
                      </a:r>
                    </a:p>
                  </a:txBody>
                  <a:tcPr marL="9525" marR="9525" marT="9525" anchor="ctr">
                    <a:lnL>
                      <a:noFill/>
                    </a:lnL>
                    <a:lnR>
                      <a:noFill/>
                    </a:lnR>
                    <a:lnT>
                      <a:noFill/>
                    </a:lnT>
                    <a:lnB>
                      <a:noFill/>
                    </a:lnB>
                  </a:tcPr>
                </a:tc>
                <a:tc>
                  <a:txBody>
                    <a:bodyPr/>
                    <a:lstStyle/>
                    <a:p>
                      <a:pPr algn="ctr" fontAlgn="ctr"/>
                      <a:r>
                        <a:rPr lang="en-AU" sz="1200" b="1" i="0" u="none" strike="noStrike" dirty="0">
                          <a:solidFill>
                            <a:srgbClr val="000000"/>
                          </a:solidFill>
                          <a:effectLst/>
                          <a:latin typeface="Arial" panose="020B0604020202020204" pitchFamily="34" charset="0"/>
                        </a:rPr>
                        <a:t>969.90</a:t>
                      </a:r>
                    </a:p>
                  </a:txBody>
                  <a:tcPr marL="9525" marR="9525" marT="9525" anchor="ctr">
                    <a:lnL>
                      <a:noFill/>
                    </a:lnL>
                    <a:lnR>
                      <a:noFill/>
                    </a:lnR>
                    <a:lnT>
                      <a:noFill/>
                    </a:lnT>
                    <a:lnB>
                      <a:noFill/>
                    </a:lnB>
                  </a:tcPr>
                </a:tc>
                <a:tc>
                  <a:txBody>
                    <a:bodyPr/>
                    <a:lstStyle/>
                    <a:p>
                      <a:pPr algn="ctr" fontAlgn="ctr"/>
                      <a:r>
                        <a:rPr lang="en-AU" sz="1200" b="1" i="0" u="none" strike="noStrike" dirty="0">
                          <a:solidFill>
                            <a:srgbClr val="000000"/>
                          </a:solidFill>
                          <a:effectLst/>
                          <a:latin typeface="Arial" panose="020B0604020202020204" pitchFamily="34" charset="0"/>
                        </a:rPr>
                        <a:t>766.74</a:t>
                      </a:r>
                    </a:p>
                  </a:txBody>
                  <a:tcPr marL="9525" marR="9525" marT="9525" anchor="ctr">
                    <a:lnL>
                      <a:noFill/>
                    </a:lnL>
                    <a:lnR>
                      <a:noFill/>
                    </a:lnR>
                    <a:lnT>
                      <a:noFill/>
                    </a:lnT>
                    <a:lnB>
                      <a:noFill/>
                    </a:lnB>
                  </a:tcPr>
                </a:tc>
                <a:extLst>
                  <a:ext uri="{0D108BD9-81ED-4DB2-BD59-A6C34878D82A}">
                    <a16:rowId xmlns="" xmlns:a16="http://schemas.microsoft.com/office/drawing/2014/main" val="3205045123"/>
                  </a:ext>
                </a:extLst>
              </a:tr>
              <a:tr h="336201">
                <a:tc>
                  <a:txBody>
                    <a:bodyPr/>
                    <a:lstStyle/>
                    <a:p>
                      <a:pPr algn="l" fontAlgn="ctr"/>
                      <a:r>
                        <a:rPr lang="en-AU" sz="1200" b="1" i="1" u="sng" strike="noStrike" dirty="0">
                          <a:solidFill>
                            <a:srgbClr val="00B050"/>
                          </a:solidFill>
                          <a:effectLst/>
                          <a:latin typeface="Arial" panose="020B0604020202020204" pitchFamily="34" charset="0"/>
                        </a:rPr>
                        <a:t>Difference</a:t>
                      </a:r>
                    </a:p>
                  </a:txBody>
                  <a:tcPr marL="9525" marR="9525" marT="9525" anchor="ctr">
                    <a:lnL>
                      <a:noFill/>
                    </a:lnL>
                    <a:lnR>
                      <a:noFill/>
                    </a:lnR>
                    <a:lnT>
                      <a:noFill/>
                    </a:lnT>
                    <a:lnB>
                      <a:noFill/>
                    </a:lnB>
                  </a:tcPr>
                </a:tc>
                <a:tc>
                  <a:txBody>
                    <a:bodyPr/>
                    <a:lstStyle/>
                    <a:p>
                      <a:pPr algn="ctr" fontAlgn="ctr"/>
                      <a:r>
                        <a:rPr lang="en-AU" sz="1200" b="1" i="1" u="sng" strike="noStrike" dirty="0">
                          <a:solidFill>
                            <a:srgbClr val="00B050"/>
                          </a:solidFill>
                          <a:effectLst/>
                          <a:latin typeface="Arial" panose="020B0604020202020204" pitchFamily="34" charset="0"/>
                        </a:rPr>
                        <a:t>136.66</a:t>
                      </a:r>
                    </a:p>
                  </a:txBody>
                  <a:tcPr marL="9525" marR="9525" marT="9525" anchor="ctr">
                    <a:lnL>
                      <a:noFill/>
                    </a:lnL>
                    <a:lnR>
                      <a:noFill/>
                    </a:lnR>
                    <a:lnT>
                      <a:noFill/>
                    </a:lnT>
                    <a:lnB>
                      <a:noFill/>
                    </a:lnB>
                  </a:tcPr>
                </a:tc>
                <a:tc>
                  <a:txBody>
                    <a:bodyPr/>
                    <a:lstStyle/>
                    <a:p>
                      <a:pPr algn="ctr" fontAlgn="ctr"/>
                      <a:r>
                        <a:rPr lang="en-AU" sz="1200" b="1" i="1" u="sng" strike="noStrike" dirty="0">
                          <a:solidFill>
                            <a:srgbClr val="00B050"/>
                          </a:solidFill>
                          <a:effectLst/>
                          <a:latin typeface="Arial" panose="020B0604020202020204" pitchFamily="34" charset="0"/>
                        </a:rPr>
                        <a:t>106.49</a:t>
                      </a:r>
                    </a:p>
                  </a:txBody>
                  <a:tcPr marL="9525" marR="9525" marT="9525" anchor="ctr">
                    <a:lnL>
                      <a:noFill/>
                    </a:lnL>
                    <a:lnR>
                      <a:noFill/>
                    </a:lnR>
                    <a:lnT>
                      <a:noFill/>
                    </a:lnT>
                    <a:lnB>
                      <a:noFill/>
                    </a:lnB>
                  </a:tcPr>
                </a:tc>
                <a:extLst>
                  <a:ext uri="{0D108BD9-81ED-4DB2-BD59-A6C34878D82A}">
                    <a16:rowId xmlns="" xmlns:a16="http://schemas.microsoft.com/office/drawing/2014/main" val="5414492"/>
                  </a:ext>
                </a:extLst>
              </a:tr>
              <a:tr h="336201">
                <a:tc>
                  <a:txBody>
                    <a:bodyPr/>
                    <a:lstStyle/>
                    <a:p>
                      <a:pPr algn="l" fontAlgn="ctr"/>
                      <a:r>
                        <a:rPr lang="en-AU" sz="1200" b="1" i="0" u="none" strike="noStrike" dirty="0">
                          <a:solidFill>
                            <a:srgbClr val="000000"/>
                          </a:solidFill>
                          <a:effectLst/>
                          <a:latin typeface="Arial" panose="020B0604020202020204" pitchFamily="34" charset="0"/>
                        </a:rPr>
                        <a:t>Couple with </a:t>
                      </a:r>
                      <a:r>
                        <a:rPr lang="en-AU" sz="1200" b="1" i="0" u="sng" strike="noStrike" dirty="0">
                          <a:solidFill>
                            <a:srgbClr val="FF0000"/>
                          </a:solidFill>
                          <a:effectLst/>
                          <a:latin typeface="Arial" panose="020B0604020202020204" pitchFamily="34" charset="0"/>
                        </a:rPr>
                        <a:t>6 year-old girl</a:t>
                      </a:r>
                    </a:p>
                  </a:txBody>
                  <a:tcPr marL="9525" marR="9525" marT="9525" anchor="ctr">
                    <a:lnL>
                      <a:noFill/>
                    </a:lnL>
                    <a:lnR>
                      <a:noFill/>
                    </a:lnR>
                    <a:lnT>
                      <a:noFill/>
                    </a:lnT>
                    <a:lnB>
                      <a:noFill/>
                    </a:lnB>
                  </a:tcPr>
                </a:tc>
                <a:tc>
                  <a:txBody>
                    <a:bodyPr/>
                    <a:lstStyle/>
                    <a:p>
                      <a:pPr algn="ctr" fontAlgn="ctr"/>
                      <a:r>
                        <a:rPr lang="en-AU" sz="1200" b="1" i="0" u="none" strike="noStrike" dirty="0">
                          <a:solidFill>
                            <a:srgbClr val="000000"/>
                          </a:solidFill>
                          <a:effectLst/>
                          <a:latin typeface="Arial" panose="020B0604020202020204" pitchFamily="34" charset="0"/>
                        </a:rPr>
                        <a:t>969.90</a:t>
                      </a:r>
                    </a:p>
                  </a:txBody>
                  <a:tcPr marL="9525" marR="9525" marT="9525" anchor="ctr">
                    <a:lnL>
                      <a:noFill/>
                    </a:lnL>
                    <a:lnR>
                      <a:noFill/>
                    </a:lnR>
                    <a:lnT>
                      <a:noFill/>
                    </a:lnT>
                    <a:lnB>
                      <a:noFill/>
                    </a:lnB>
                  </a:tcPr>
                </a:tc>
                <a:tc>
                  <a:txBody>
                    <a:bodyPr/>
                    <a:lstStyle/>
                    <a:p>
                      <a:pPr algn="ctr" fontAlgn="ctr"/>
                      <a:r>
                        <a:rPr lang="en-AU" sz="1200" b="1" i="0" u="none" strike="noStrike" dirty="0">
                          <a:solidFill>
                            <a:srgbClr val="000000"/>
                          </a:solidFill>
                          <a:effectLst/>
                          <a:latin typeface="Arial" panose="020B0604020202020204" pitchFamily="34" charset="0"/>
                        </a:rPr>
                        <a:t>766.74</a:t>
                      </a:r>
                    </a:p>
                  </a:txBody>
                  <a:tcPr marL="9525" marR="9525" marT="9525" anchor="ctr">
                    <a:lnL>
                      <a:noFill/>
                    </a:lnL>
                    <a:lnR>
                      <a:noFill/>
                    </a:lnR>
                    <a:lnT>
                      <a:noFill/>
                    </a:lnT>
                    <a:lnB>
                      <a:noFill/>
                    </a:lnB>
                  </a:tcPr>
                </a:tc>
                <a:extLst>
                  <a:ext uri="{0D108BD9-81ED-4DB2-BD59-A6C34878D82A}">
                    <a16:rowId xmlns="" xmlns:a16="http://schemas.microsoft.com/office/drawing/2014/main" val="2481038050"/>
                  </a:ext>
                </a:extLst>
              </a:tr>
              <a:tr h="539325">
                <a:tc>
                  <a:txBody>
                    <a:bodyPr/>
                    <a:lstStyle/>
                    <a:p>
                      <a:pPr algn="l" fontAlgn="ctr"/>
                      <a:r>
                        <a:rPr lang="en-AU" sz="1200" b="1" i="0" u="none" strike="noStrike" dirty="0">
                          <a:solidFill>
                            <a:srgbClr val="000000"/>
                          </a:solidFill>
                          <a:effectLst/>
                          <a:latin typeface="Arial" panose="020B0604020202020204" pitchFamily="34" charset="0"/>
                        </a:rPr>
                        <a:t>Couple with </a:t>
                      </a:r>
                      <a:r>
                        <a:rPr lang="en-AU" sz="1200" b="1" i="0" u="sng" strike="noStrike" dirty="0">
                          <a:solidFill>
                            <a:srgbClr val="FF0000"/>
                          </a:solidFill>
                          <a:effectLst/>
                          <a:latin typeface="Arial" panose="020B0604020202020204" pitchFamily="34" charset="0"/>
                        </a:rPr>
                        <a:t>6 year-old girl and 10 year-old boy</a:t>
                      </a:r>
                    </a:p>
                  </a:txBody>
                  <a:tcPr marL="9525" marR="9525" marT="9525" anchor="ctr">
                    <a:lnL>
                      <a:noFill/>
                    </a:lnL>
                    <a:lnR>
                      <a:noFill/>
                    </a:lnR>
                    <a:lnT>
                      <a:noFill/>
                    </a:lnT>
                    <a:lnB>
                      <a:noFill/>
                    </a:lnB>
                  </a:tcPr>
                </a:tc>
                <a:tc>
                  <a:txBody>
                    <a:bodyPr/>
                    <a:lstStyle/>
                    <a:p>
                      <a:pPr algn="ctr" fontAlgn="ctr"/>
                      <a:r>
                        <a:rPr lang="en-AU" sz="1200" b="1" i="0" u="none" strike="noStrike" dirty="0">
                          <a:solidFill>
                            <a:srgbClr val="000000"/>
                          </a:solidFill>
                          <a:effectLst/>
                          <a:latin typeface="Arial" panose="020B0604020202020204" pitchFamily="34" charset="0"/>
                        </a:rPr>
                        <a:t>1173.38</a:t>
                      </a:r>
                    </a:p>
                  </a:txBody>
                  <a:tcPr marL="9525" marR="9525" marT="9525" anchor="ctr">
                    <a:lnL>
                      <a:noFill/>
                    </a:lnL>
                    <a:lnR>
                      <a:noFill/>
                    </a:lnR>
                    <a:lnT>
                      <a:noFill/>
                    </a:lnT>
                    <a:lnB>
                      <a:noFill/>
                    </a:lnB>
                  </a:tcPr>
                </a:tc>
                <a:tc>
                  <a:txBody>
                    <a:bodyPr/>
                    <a:lstStyle/>
                    <a:p>
                      <a:pPr algn="ctr" fontAlgn="ctr"/>
                      <a:r>
                        <a:rPr lang="en-AU" sz="1200" b="1" i="0" u="none" strike="noStrike" dirty="0">
                          <a:solidFill>
                            <a:srgbClr val="000000"/>
                          </a:solidFill>
                          <a:effectLst/>
                          <a:latin typeface="Arial" panose="020B0604020202020204" pitchFamily="34" charset="0"/>
                        </a:rPr>
                        <a:t>940.37</a:t>
                      </a:r>
                    </a:p>
                  </a:txBody>
                  <a:tcPr marL="9525" marR="9525" marT="9525" anchor="ctr">
                    <a:lnL>
                      <a:noFill/>
                    </a:lnL>
                    <a:lnR>
                      <a:noFill/>
                    </a:lnR>
                    <a:lnT>
                      <a:noFill/>
                    </a:lnT>
                    <a:lnB>
                      <a:noFill/>
                    </a:lnB>
                  </a:tcPr>
                </a:tc>
                <a:extLst>
                  <a:ext uri="{0D108BD9-81ED-4DB2-BD59-A6C34878D82A}">
                    <a16:rowId xmlns="" xmlns:a16="http://schemas.microsoft.com/office/drawing/2014/main" val="2849425606"/>
                  </a:ext>
                </a:extLst>
              </a:tr>
              <a:tr h="336201">
                <a:tc>
                  <a:txBody>
                    <a:bodyPr/>
                    <a:lstStyle/>
                    <a:p>
                      <a:pPr algn="l" fontAlgn="ctr"/>
                      <a:r>
                        <a:rPr lang="en-AU" sz="1200" b="1" i="1" u="sng" strike="noStrike" dirty="0">
                          <a:solidFill>
                            <a:srgbClr val="00B050"/>
                          </a:solidFill>
                          <a:effectLst/>
                          <a:latin typeface="Arial" panose="020B0604020202020204" pitchFamily="34" charset="0"/>
                        </a:rPr>
                        <a:t>Difference</a:t>
                      </a:r>
                    </a:p>
                  </a:txBody>
                  <a:tcPr marL="9525" marR="9525" marT="9525" anchor="ctr">
                    <a:lnL>
                      <a:noFill/>
                    </a:lnL>
                    <a:lnR>
                      <a:noFill/>
                    </a:lnR>
                    <a:lnT>
                      <a:noFill/>
                    </a:lnT>
                    <a:lnB>
                      <a:noFill/>
                    </a:lnB>
                  </a:tcPr>
                </a:tc>
                <a:tc>
                  <a:txBody>
                    <a:bodyPr/>
                    <a:lstStyle/>
                    <a:p>
                      <a:pPr algn="ctr" fontAlgn="ctr"/>
                      <a:r>
                        <a:rPr lang="en-AU" sz="1200" b="1" i="1" u="sng" strike="noStrike" dirty="0">
                          <a:solidFill>
                            <a:srgbClr val="00B050"/>
                          </a:solidFill>
                          <a:effectLst/>
                          <a:latin typeface="Arial" panose="020B0604020202020204" pitchFamily="34" charset="0"/>
                        </a:rPr>
                        <a:t>203.48</a:t>
                      </a:r>
                    </a:p>
                  </a:txBody>
                  <a:tcPr marL="9525" marR="9525" marT="9525" anchor="ctr">
                    <a:lnL>
                      <a:noFill/>
                    </a:lnL>
                    <a:lnR>
                      <a:noFill/>
                    </a:lnR>
                    <a:lnT>
                      <a:noFill/>
                    </a:lnT>
                    <a:lnB>
                      <a:noFill/>
                    </a:lnB>
                  </a:tcPr>
                </a:tc>
                <a:tc>
                  <a:txBody>
                    <a:bodyPr/>
                    <a:lstStyle/>
                    <a:p>
                      <a:pPr algn="ctr" fontAlgn="ctr"/>
                      <a:r>
                        <a:rPr lang="en-AU" sz="1200" b="1" i="1" u="sng" strike="noStrike" dirty="0">
                          <a:solidFill>
                            <a:srgbClr val="00B050"/>
                          </a:solidFill>
                          <a:effectLst/>
                          <a:latin typeface="Arial" panose="020B0604020202020204" pitchFamily="34" charset="0"/>
                        </a:rPr>
                        <a:t>173.63</a:t>
                      </a:r>
                    </a:p>
                  </a:txBody>
                  <a:tcPr marL="9525" marR="9525" marT="9525" anchor="ctr">
                    <a:lnL>
                      <a:noFill/>
                    </a:lnL>
                    <a:lnR>
                      <a:noFill/>
                    </a:lnR>
                    <a:lnT>
                      <a:noFill/>
                    </a:lnT>
                    <a:lnB>
                      <a:noFill/>
                    </a:lnB>
                  </a:tcPr>
                </a:tc>
                <a:extLst>
                  <a:ext uri="{0D108BD9-81ED-4DB2-BD59-A6C34878D82A}">
                    <a16:rowId xmlns="" xmlns:a16="http://schemas.microsoft.com/office/drawing/2014/main" val="1791174107"/>
                  </a:ext>
                </a:extLst>
              </a:tr>
              <a:tr h="336201">
                <a:tc>
                  <a:txBody>
                    <a:bodyPr/>
                    <a:lstStyle/>
                    <a:p>
                      <a:pPr algn="l" fontAlgn="ctr"/>
                      <a:r>
                        <a:rPr lang="en-AU" sz="1200" b="1" i="0" u="none" strike="noStrike" dirty="0">
                          <a:solidFill>
                            <a:srgbClr val="000000"/>
                          </a:solidFill>
                          <a:effectLst/>
                          <a:latin typeface="Arial" panose="020B0604020202020204" pitchFamily="34" charset="0"/>
                        </a:rPr>
                        <a:t>Couple with no children</a:t>
                      </a:r>
                    </a:p>
                  </a:txBody>
                  <a:tcPr marL="9525" marR="9525" marT="9525" anchor="ctr">
                    <a:lnL>
                      <a:noFill/>
                    </a:lnL>
                    <a:lnR>
                      <a:noFill/>
                    </a:lnR>
                    <a:lnT>
                      <a:noFill/>
                    </a:lnT>
                    <a:lnB>
                      <a:noFill/>
                    </a:lnB>
                  </a:tcPr>
                </a:tc>
                <a:tc>
                  <a:txBody>
                    <a:bodyPr/>
                    <a:lstStyle/>
                    <a:p>
                      <a:pPr algn="ctr" fontAlgn="ctr"/>
                      <a:r>
                        <a:rPr lang="en-AU" sz="1200" b="1" i="0" u="none" strike="noStrike" dirty="0">
                          <a:solidFill>
                            <a:srgbClr val="000000"/>
                          </a:solidFill>
                          <a:effectLst/>
                          <a:latin typeface="Arial" panose="020B0604020202020204" pitchFamily="34" charset="0"/>
                        </a:rPr>
                        <a:t>833.24</a:t>
                      </a:r>
                    </a:p>
                  </a:txBody>
                  <a:tcPr marL="9525" marR="9525" marT="9525" anchor="ctr">
                    <a:lnL>
                      <a:noFill/>
                    </a:lnL>
                    <a:lnR>
                      <a:noFill/>
                    </a:lnR>
                    <a:lnT>
                      <a:noFill/>
                    </a:lnT>
                    <a:lnB>
                      <a:noFill/>
                    </a:lnB>
                  </a:tcPr>
                </a:tc>
                <a:tc>
                  <a:txBody>
                    <a:bodyPr/>
                    <a:lstStyle/>
                    <a:p>
                      <a:pPr algn="ctr" fontAlgn="ctr"/>
                      <a:r>
                        <a:rPr lang="en-AU" sz="1200" b="1" i="0" u="none" strike="noStrike" dirty="0">
                          <a:solidFill>
                            <a:srgbClr val="000000"/>
                          </a:solidFill>
                          <a:effectLst/>
                          <a:latin typeface="Arial" panose="020B0604020202020204" pitchFamily="34" charset="0"/>
                        </a:rPr>
                        <a:t>660.25</a:t>
                      </a:r>
                    </a:p>
                  </a:txBody>
                  <a:tcPr marL="9525" marR="9525" marT="9525" anchor="ctr">
                    <a:lnL>
                      <a:noFill/>
                    </a:lnL>
                    <a:lnR>
                      <a:noFill/>
                    </a:lnR>
                    <a:lnT>
                      <a:noFill/>
                    </a:lnT>
                    <a:lnB>
                      <a:noFill/>
                    </a:lnB>
                  </a:tcPr>
                </a:tc>
                <a:extLst>
                  <a:ext uri="{0D108BD9-81ED-4DB2-BD59-A6C34878D82A}">
                    <a16:rowId xmlns="" xmlns:a16="http://schemas.microsoft.com/office/drawing/2014/main" val="1712160216"/>
                  </a:ext>
                </a:extLst>
              </a:tr>
              <a:tr h="539325">
                <a:tc>
                  <a:txBody>
                    <a:bodyPr/>
                    <a:lstStyle/>
                    <a:p>
                      <a:pPr algn="l" fontAlgn="ctr"/>
                      <a:r>
                        <a:rPr lang="en-AU" sz="1200" b="1" i="0" u="none" strike="noStrike" dirty="0">
                          <a:solidFill>
                            <a:srgbClr val="000000"/>
                          </a:solidFill>
                          <a:effectLst/>
                          <a:latin typeface="Arial" panose="020B0604020202020204" pitchFamily="34" charset="0"/>
                        </a:rPr>
                        <a:t>Couple with </a:t>
                      </a:r>
                      <a:r>
                        <a:rPr lang="en-AU" sz="1200" b="1" i="0" u="sng" strike="noStrike" dirty="0">
                          <a:solidFill>
                            <a:srgbClr val="FF0000"/>
                          </a:solidFill>
                          <a:effectLst/>
                          <a:latin typeface="Arial" panose="020B0604020202020204" pitchFamily="34" charset="0"/>
                        </a:rPr>
                        <a:t>6 year-old girl and 10 year-old boy</a:t>
                      </a:r>
                    </a:p>
                  </a:txBody>
                  <a:tcPr marL="9525" marR="9525" marT="9525" anchor="ctr">
                    <a:lnL>
                      <a:noFill/>
                    </a:lnL>
                    <a:lnR>
                      <a:noFill/>
                    </a:lnR>
                    <a:lnT>
                      <a:noFill/>
                    </a:lnT>
                    <a:lnB>
                      <a:noFill/>
                    </a:lnB>
                  </a:tcPr>
                </a:tc>
                <a:tc>
                  <a:txBody>
                    <a:bodyPr/>
                    <a:lstStyle/>
                    <a:p>
                      <a:pPr algn="ctr" fontAlgn="ctr"/>
                      <a:r>
                        <a:rPr lang="en-AU" sz="1200" b="1" i="0" u="none" strike="noStrike">
                          <a:solidFill>
                            <a:srgbClr val="000000"/>
                          </a:solidFill>
                          <a:effectLst/>
                          <a:latin typeface="Arial" panose="020B0604020202020204" pitchFamily="34" charset="0"/>
                        </a:rPr>
                        <a:t>1173.38</a:t>
                      </a:r>
                    </a:p>
                  </a:txBody>
                  <a:tcPr marL="9525" marR="9525" marT="9525" anchor="ctr">
                    <a:lnL>
                      <a:noFill/>
                    </a:lnL>
                    <a:lnR>
                      <a:noFill/>
                    </a:lnR>
                    <a:lnT>
                      <a:noFill/>
                    </a:lnT>
                    <a:lnB>
                      <a:noFill/>
                    </a:lnB>
                  </a:tcPr>
                </a:tc>
                <a:tc>
                  <a:txBody>
                    <a:bodyPr/>
                    <a:lstStyle/>
                    <a:p>
                      <a:pPr algn="ctr" fontAlgn="ctr"/>
                      <a:r>
                        <a:rPr lang="en-AU" sz="1200" b="1" i="0" u="none" strike="noStrike" dirty="0">
                          <a:solidFill>
                            <a:srgbClr val="000000"/>
                          </a:solidFill>
                          <a:effectLst/>
                          <a:latin typeface="Arial" panose="020B0604020202020204" pitchFamily="34" charset="0"/>
                        </a:rPr>
                        <a:t>940.37</a:t>
                      </a:r>
                    </a:p>
                  </a:txBody>
                  <a:tcPr marL="9525" marR="9525" marT="9525" anchor="ctr">
                    <a:lnL>
                      <a:noFill/>
                    </a:lnL>
                    <a:lnR>
                      <a:noFill/>
                    </a:lnR>
                    <a:lnT>
                      <a:noFill/>
                    </a:lnT>
                    <a:lnB>
                      <a:noFill/>
                    </a:lnB>
                  </a:tcPr>
                </a:tc>
                <a:extLst>
                  <a:ext uri="{0D108BD9-81ED-4DB2-BD59-A6C34878D82A}">
                    <a16:rowId xmlns="" xmlns:a16="http://schemas.microsoft.com/office/drawing/2014/main" val="3097856127"/>
                  </a:ext>
                </a:extLst>
              </a:tr>
              <a:tr h="336201">
                <a:tc>
                  <a:txBody>
                    <a:bodyPr/>
                    <a:lstStyle/>
                    <a:p>
                      <a:pPr algn="l" fontAlgn="ctr"/>
                      <a:r>
                        <a:rPr lang="en-AU" sz="1200" b="1" i="1" u="sng" strike="noStrike" dirty="0">
                          <a:solidFill>
                            <a:srgbClr val="000000"/>
                          </a:solidFill>
                          <a:effectLst/>
                          <a:latin typeface="Arial" panose="020B0604020202020204" pitchFamily="34" charset="0"/>
                        </a:rPr>
                        <a:t>Difference</a:t>
                      </a:r>
                    </a:p>
                  </a:txBody>
                  <a:tcPr marL="9525" marR="9525" marT="9525" anchor="ctr">
                    <a:lnL>
                      <a:noFill/>
                    </a:lnL>
                    <a:lnR>
                      <a:noFill/>
                    </a:lnR>
                    <a:lnT>
                      <a:noFill/>
                    </a:lnT>
                    <a:lnB>
                      <a:noFill/>
                    </a:lnB>
                  </a:tcPr>
                </a:tc>
                <a:tc>
                  <a:txBody>
                    <a:bodyPr/>
                    <a:lstStyle/>
                    <a:p>
                      <a:pPr algn="ctr" fontAlgn="ctr"/>
                      <a:r>
                        <a:rPr lang="en-AU" sz="1200" b="1" i="1" u="sng" strike="noStrike" dirty="0">
                          <a:solidFill>
                            <a:srgbClr val="000000"/>
                          </a:solidFill>
                          <a:effectLst/>
                          <a:latin typeface="Arial" panose="020B0604020202020204" pitchFamily="34" charset="0"/>
                        </a:rPr>
                        <a:t>340.14</a:t>
                      </a:r>
                    </a:p>
                  </a:txBody>
                  <a:tcPr marL="9525" marR="9525" marT="9525" anchor="ctr">
                    <a:lnL>
                      <a:noFill/>
                    </a:lnL>
                    <a:lnR>
                      <a:noFill/>
                    </a:lnR>
                    <a:lnT>
                      <a:noFill/>
                    </a:lnT>
                    <a:lnB>
                      <a:noFill/>
                    </a:lnB>
                  </a:tcPr>
                </a:tc>
                <a:tc>
                  <a:txBody>
                    <a:bodyPr/>
                    <a:lstStyle/>
                    <a:p>
                      <a:pPr algn="ctr" fontAlgn="ctr"/>
                      <a:r>
                        <a:rPr lang="en-AU" sz="1200" b="1" i="1" u="sng" strike="noStrike" dirty="0">
                          <a:solidFill>
                            <a:srgbClr val="000000"/>
                          </a:solidFill>
                          <a:effectLst/>
                          <a:latin typeface="Arial" panose="020B0604020202020204" pitchFamily="34" charset="0"/>
                        </a:rPr>
                        <a:t>280.12</a:t>
                      </a:r>
                    </a:p>
                  </a:txBody>
                  <a:tcPr marL="9525" marR="9525" marT="9525" anchor="ctr">
                    <a:lnL>
                      <a:noFill/>
                    </a:lnL>
                    <a:lnR>
                      <a:noFill/>
                    </a:lnR>
                    <a:lnT>
                      <a:noFill/>
                    </a:lnT>
                    <a:lnB>
                      <a:noFill/>
                    </a:lnB>
                  </a:tcPr>
                </a:tc>
                <a:extLst>
                  <a:ext uri="{0D108BD9-81ED-4DB2-BD59-A6C34878D82A}">
                    <a16:rowId xmlns="" xmlns:a16="http://schemas.microsoft.com/office/drawing/2014/main" val="3042608811"/>
                  </a:ext>
                </a:extLst>
              </a:tr>
              <a:tr h="336201">
                <a:tc>
                  <a:txBody>
                    <a:bodyPr/>
                    <a:lstStyle/>
                    <a:p>
                      <a:pPr algn="l" fontAlgn="ctr"/>
                      <a:r>
                        <a:rPr lang="en-AU" sz="1200" b="1" i="0" u="none" strike="noStrike" dirty="0">
                          <a:solidFill>
                            <a:srgbClr val="00B050"/>
                          </a:solidFill>
                          <a:effectLst/>
                          <a:latin typeface="Arial" panose="020B0604020202020204" pitchFamily="34" charset="0"/>
                        </a:rPr>
                        <a:t>Difference per child</a:t>
                      </a:r>
                    </a:p>
                  </a:txBody>
                  <a:tcPr marL="9525" marR="9525" marT="9525"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AU" sz="1200" b="1" i="0" u="none" strike="noStrike">
                          <a:solidFill>
                            <a:srgbClr val="00B050"/>
                          </a:solidFill>
                          <a:effectLst/>
                          <a:latin typeface="Arial" panose="020B0604020202020204" pitchFamily="34" charset="0"/>
                        </a:rPr>
                        <a:t>170.07</a:t>
                      </a:r>
                    </a:p>
                  </a:txBody>
                  <a:tcPr marL="9525" marR="9525" marT="9525"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AU" sz="1200" b="1" i="0" u="none" strike="noStrike" dirty="0">
                          <a:solidFill>
                            <a:srgbClr val="00B050"/>
                          </a:solidFill>
                          <a:effectLst/>
                          <a:latin typeface="Arial" panose="020B0604020202020204" pitchFamily="34" charset="0"/>
                        </a:rPr>
                        <a:t>140.06</a:t>
                      </a:r>
                    </a:p>
                  </a:txBody>
                  <a:tcPr marL="9525" marR="9525" marT="9525"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114456450"/>
                  </a:ext>
                </a:extLst>
              </a:tr>
            </a:tbl>
          </a:graphicData>
        </a:graphic>
      </p:graphicFrame>
    </p:spTree>
    <p:extLst>
      <p:ext uri="{BB962C8B-B14F-4D97-AF65-F5344CB8AC3E}">
        <p14:creationId xmlns:p14="http://schemas.microsoft.com/office/powerpoint/2010/main" val="24979128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332656"/>
            <a:ext cx="8208962" cy="276999"/>
          </a:xfrm>
        </p:spPr>
        <p:txBody>
          <a:bodyPr/>
          <a:lstStyle/>
          <a:p>
            <a:r>
              <a:rPr lang="en-AU" sz="1800" dirty="0"/>
              <a:t>Implied Horizontal and Vertical Relativities ($/week, June 2016)</a:t>
            </a:r>
          </a:p>
        </p:txBody>
      </p:sp>
      <p:sp>
        <p:nvSpPr>
          <p:cNvPr id="3" name="Text Placeholder 2"/>
          <p:cNvSpPr>
            <a:spLocks noGrp="1"/>
          </p:cNvSpPr>
          <p:nvPr>
            <p:ph type="body" idx="10"/>
          </p:nvPr>
        </p:nvSpPr>
        <p:spPr>
          <a:xfrm>
            <a:off x="468313" y="908721"/>
            <a:ext cx="8208962" cy="4608511"/>
          </a:xfrm>
        </p:spPr>
        <p:txBody>
          <a:bodyPr/>
          <a:lstStyle/>
          <a:p>
            <a:endParaRPr lang="en-AU" dirty="0"/>
          </a:p>
          <a:p>
            <a:endParaRPr lang="en-AU" dirty="0"/>
          </a:p>
          <a:p>
            <a:endParaRPr lang="en-AU" dirty="0"/>
          </a:p>
          <a:p>
            <a:endParaRPr lang="en-AU" dirty="0"/>
          </a:p>
          <a:p>
            <a:endParaRPr lang="en-AU" dirty="0"/>
          </a:p>
          <a:p>
            <a:endParaRPr lang="en-AU" dirty="0"/>
          </a:p>
          <a:p>
            <a:endParaRPr lang="en-AU" dirty="0"/>
          </a:p>
          <a:p>
            <a:endParaRPr lang="en-AU" dirty="0"/>
          </a:p>
          <a:p>
            <a:endParaRPr lang="en-AU" dirty="0"/>
          </a:p>
          <a:p>
            <a:endParaRPr lang="en-AU" dirty="0"/>
          </a:p>
          <a:p>
            <a:pPr>
              <a:spcBef>
                <a:spcPts val="0"/>
              </a:spcBef>
            </a:pPr>
            <a:r>
              <a:rPr lang="en-AU" sz="1000" i="1" dirty="0"/>
              <a:t>	</a:t>
            </a:r>
            <a:endParaRPr lang="en-AU" b="1" dirty="0"/>
          </a:p>
        </p:txBody>
      </p:sp>
      <p:graphicFrame>
        <p:nvGraphicFramePr>
          <p:cNvPr id="5" name="Table 4"/>
          <p:cNvGraphicFramePr>
            <a:graphicFrameLocks noGrp="1"/>
          </p:cNvGraphicFramePr>
          <p:nvPr>
            <p:extLst>
              <p:ext uri="{D42A27DB-BD31-4B8C-83A1-F6EECF244321}">
                <p14:modId xmlns:p14="http://schemas.microsoft.com/office/powerpoint/2010/main" val="2275952480"/>
              </p:ext>
            </p:extLst>
          </p:nvPr>
        </p:nvGraphicFramePr>
        <p:xfrm>
          <a:off x="323528" y="1988841"/>
          <a:ext cx="8064896" cy="2664295"/>
        </p:xfrm>
        <a:graphic>
          <a:graphicData uri="http://schemas.openxmlformats.org/drawingml/2006/table">
            <a:tbl>
              <a:tblPr firstRow="1" bandRow="1">
                <a:tableStyleId>{2D5ABB26-0587-4C30-8999-92F81FD0307C}</a:tableStyleId>
              </a:tblPr>
              <a:tblGrid>
                <a:gridCol w="3384376">
                  <a:extLst>
                    <a:ext uri="{9D8B030D-6E8A-4147-A177-3AD203B41FA5}">
                      <a16:colId xmlns="" xmlns:a16="http://schemas.microsoft.com/office/drawing/2014/main" val="20000"/>
                    </a:ext>
                  </a:extLst>
                </a:gridCol>
                <a:gridCol w="1656184">
                  <a:extLst>
                    <a:ext uri="{9D8B030D-6E8A-4147-A177-3AD203B41FA5}">
                      <a16:colId xmlns="" xmlns:a16="http://schemas.microsoft.com/office/drawing/2014/main" val="20001"/>
                    </a:ext>
                  </a:extLst>
                </a:gridCol>
                <a:gridCol w="1584176">
                  <a:extLst>
                    <a:ext uri="{9D8B030D-6E8A-4147-A177-3AD203B41FA5}">
                      <a16:colId xmlns="" xmlns:a16="http://schemas.microsoft.com/office/drawing/2014/main" val="20002"/>
                    </a:ext>
                  </a:extLst>
                </a:gridCol>
                <a:gridCol w="1440160">
                  <a:extLst>
                    <a:ext uri="{9D8B030D-6E8A-4147-A177-3AD203B41FA5}">
                      <a16:colId xmlns="" xmlns:a16="http://schemas.microsoft.com/office/drawing/2014/main" val="20003"/>
                    </a:ext>
                  </a:extLst>
                </a:gridCol>
              </a:tblGrid>
              <a:tr h="753750">
                <a:tc>
                  <a:txBody>
                    <a:bodyPr/>
                    <a:lstStyle/>
                    <a:p>
                      <a:r>
                        <a:rPr lang="en-AU" sz="1400" b="1" dirty="0"/>
                        <a:t>Family type (OECD modified and SQ(N) relativities in brackets)</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AU" sz="1400" b="1" dirty="0"/>
                        <a:t>Low-paid budget</a:t>
                      </a:r>
                    </a:p>
                    <a:p>
                      <a:pPr algn="ctr"/>
                      <a:r>
                        <a:rPr lang="en-AU" sz="1400" b="1" dirty="0"/>
                        <a:t>relativities</a:t>
                      </a:r>
                    </a:p>
                    <a:p>
                      <a:pPr algn="ctr"/>
                      <a:r>
                        <a:rPr lang="en-AU" sz="1400" b="1" dirty="0"/>
                        <a:t>(1)</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AU" sz="1400" b="1" dirty="0"/>
                        <a:t>Unemployed budget</a:t>
                      </a:r>
                      <a:r>
                        <a:rPr lang="en-AU" sz="1400" b="1" baseline="0" dirty="0"/>
                        <a:t> relativities (2)</a:t>
                      </a:r>
                      <a:endParaRPr lang="en-AU" sz="1400" b="1"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AU" sz="1400" b="1" dirty="0"/>
                        <a:t>Family relativities </a:t>
                      </a:r>
                    </a:p>
                    <a:p>
                      <a:pPr algn="ctr"/>
                      <a:r>
                        <a:rPr lang="en-AU" sz="1400" b="1" dirty="0"/>
                        <a:t>(2)</a:t>
                      </a:r>
                      <a:r>
                        <a:rPr lang="en-AU" sz="1400" b="1" baseline="0" dirty="0"/>
                        <a:t> /(1)</a:t>
                      </a:r>
                      <a:endParaRPr lang="en-AU" sz="1400" b="1"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382109">
                <a:tc>
                  <a:txBody>
                    <a:bodyPr/>
                    <a:lstStyle/>
                    <a:p>
                      <a:r>
                        <a:rPr lang="en-AU" sz="1400" b="1" dirty="0"/>
                        <a:t>Single adult </a:t>
                      </a:r>
                      <a:r>
                        <a:rPr lang="en-AU" sz="1400" b="1" dirty="0">
                          <a:solidFill>
                            <a:srgbClr val="FF0000"/>
                          </a:solidFill>
                        </a:rPr>
                        <a:t>(1.00</a:t>
                      </a:r>
                      <a:r>
                        <a:rPr lang="en-AU" sz="1400" b="1" dirty="0">
                          <a:solidFill>
                            <a:srgbClr val="00B050"/>
                          </a:solidFill>
                        </a:rPr>
                        <a:t>/1.00)</a:t>
                      </a:r>
                    </a:p>
                  </a:txBody>
                  <a:tcPr anchor="ctr">
                    <a:lnT w="12700" cap="flat" cmpd="sng" algn="ctr">
                      <a:solidFill>
                        <a:schemeClr val="tx1"/>
                      </a:solidFill>
                      <a:prstDash val="solid"/>
                      <a:round/>
                      <a:headEnd type="none" w="med" len="med"/>
                      <a:tailEnd type="none" w="med" len="med"/>
                    </a:lnT>
                  </a:tcPr>
                </a:tc>
                <a:tc>
                  <a:txBody>
                    <a:bodyPr/>
                    <a:lstStyle/>
                    <a:p>
                      <a:pPr algn="ctr"/>
                      <a:r>
                        <a:rPr lang="en-AU" sz="1400" b="1" dirty="0"/>
                        <a:t>597.3 </a:t>
                      </a:r>
                      <a:r>
                        <a:rPr lang="en-AU" sz="1400" b="1" dirty="0">
                          <a:solidFill>
                            <a:srgbClr val="FF0000"/>
                          </a:solidFill>
                        </a:rPr>
                        <a:t>(1.00)</a:t>
                      </a:r>
                      <a:endParaRPr lang="en-AU" sz="1400" b="1" dirty="0"/>
                    </a:p>
                  </a:txBody>
                  <a:tcPr anchor="ctr">
                    <a:lnT w="12700" cap="flat" cmpd="sng" algn="ctr">
                      <a:solidFill>
                        <a:schemeClr val="tx1"/>
                      </a:solidFill>
                      <a:prstDash val="solid"/>
                      <a:round/>
                      <a:headEnd type="none" w="med" len="med"/>
                      <a:tailEnd type="none" w="med" len="med"/>
                    </a:lnT>
                  </a:tcPr>
                </a:tc>
                <a:tc>
                  <a:txBody>
                    <a:bodyPr/>
                    <a:lstStyle/>
                    <a:p>
                      <a:pPr algn="ctr"/>
                      <a:r>
                        <a:rPr lang="en-AU" sz="1400" b="1" dirty="0"/>
                        <a:t>433.7 </a:t>
                      </a:r>
                      <a:r>
                        <a:rPr lang="en-AU" sz="1400" b="1" dirty="0">
                          <a:solidFill>
                            <a:srgbClr val="FF0000"/>
                          </a:solidFill>
                        </a:rPr>
                        <a:t>(1.00)</a:t>
                      </a:r>
                    </a:p>
                  </a:txBody>
                  <a:tcPr anchor="ctr">
                    <a:lnT w="12700" cap="flat" cmpd="sng" algn="ctr">
                      <a:solidFill>
                        <a:schemeClr val="tx1"/>
                      </a:solidFill>
                      <a:prstDash val="solid"/>
                      <a:round/>
                      <a:headEnd type="none" w="med" len="med"/>
                      <a:tailEnd type="none" w="med" len="med"/>
                    </a:lnT>
                  </a:tcPr>
                </a:tc>
                <a:tc>
                  <a:txBody>
                    <a:bodyPr/>
                    <a:lstStyle/>
                    <a:p>
                      <a:pPr algn="ctr"/>
                      <a:r>
                        <a:rPr lang="en-AU" sz="1400" b="1" dirty="0"/>
                        <a:t>0.73</a:t>
                      </a:r>
                    </a:p>
                  </a:txBody>
                  <a:tcPr anchor="ctr">
                    <a:lnT w="12700" cap="flat" cmpd="sng" algn="ctr">
                      <a:solidFill>
                        <a:schemeClr val="tx1"/>
                      </a:solidFill>
                      <a:prstDash val="solid"/>
                      <a:round/>
                      <a:headEnd type="none" w="med" len="med"/>
                      <a:tailEnd type="none" w="med" len="med"/>
                    </a:lnT>
                  </a:tcPr>
                </a:tc>
                <a:extLst>
                  <a:ext uri="{0D108BD9-81ED-4DB2-BD59-A6C34878D82A}">
                    <a16:rowId xmlns="" xmlns:a16="http://schemas.microsoft.com/office/drawing/2014/main" val="10001"/>
                  </a:ext>
                </a:extLst>
              </a:tr>
              <a:tr h="382109">
                <a:tc>
                  <a:txBody>
                    <a:bodyPr/>
                    <a:lstStyle/>
                    <a:p>
                      <a:r>
                        <a:rPr lang="en-AU" sz="1400" b="1" dirty="0"/>
                        <a:t>Couple </a:t>
                      </a:r>
                      <a:r>
                        <a:rPr lang="en-AU" sz="1400" b="1" dirty="0">
                          <a:solidFill>
                            <a:srgbClr val="FF0000"/>
                          </a:solidFill>
                        </a:rPr>
                        <a:t>(1.50</a:t>
                      </a:r>
                      <a:r>
                        <a:rPr lang="en-AU" sz="1400" b="1" dirty="0">
                          <a:solidFill>
                            <a:srgbClr val="00B050"/>
                          </a:solidFill>
                        </a:rPr>
                        <a:t>/1.41)</a:t>
                      </a:r>
                    </a:p>
                  </a:txBody>
                  <a:tcPr anchor="ctr"/>
                </a:tc>
                <a:tc>
                  <a:txBody>
                    <a:bodyPr/>
                    <a:lstStyle/>
                    <a:p>
                      <a:pPr algn="ctr"/>
                      <a:r>
                        <a:rPr lang="en-AU" sz="1400" b="1" dirty="0"/>
                        <a:t>833.2 </a:t>
                      </a:r>
                      <a:r>
                        <a:rPr lang="en-AU" sz="1400" b="1" dirty="0">
                          <a:solidFill>
                            <a:srgbClr val="FF0000"/>
                          </a:solidFill>
                        </a:rPr>
                        <a:t>(1.39)</a:t>
                      </a:r>
                      <a:endParaRPr lang="en-AU" sz="1400" b="1" dirty="0"/>
                    </a:p>
                  </a:txBody>
                  <a:tcPr anchor="ctr"/>
                </a:tc>
                <a:tc>
                  <a:txBody>
                    <a:bodyPr/>
                    <a:lstStyle/>
                    <a:p>
                      <a:pPr algn="ctr"/>
                      <a:r>
                        <a:rPr lang="en-AU" sz="1400" b="1" dirty="0"/>
                        <a:t>660.3 </a:t>
                      </a:r>
                      <a:r>
                        <a:rPr lang="en-AU" sz="1400" b="1" dirty="0">
                          <a:solidFill>
                            <a:srgbClr val="FF0000"/>
                          </a:solidFill>
                        </a:rPr>
                        <a:t>(1.52)</a:t>
                      </a:r>
                      <a:endParaRPr lang="en-AU" sz="1400" b="1" dirty="0"/>
                    </a:p>
                  </a:txBody>
                  <a:tcPr anchor="ctr"/>
                </a:tc>
                <a:tc>
                  <a:txBody>
                    <a:bodyPr/>
                    <a:lstStyle/>
                    <a:p>
                      <a:pPr algn="ctr"/>
                      <a:r>
                        <a:rPr lang="en-AU" sz="1400" b="1" dirty="0"/>
                        <a:t>0.79</a:t>
                      </a:r>
                    </a:p>
                  </a:txBody>
                  <a:tcPr anchor="ctr"/>
                </a:tc>
                <a:extLst>
                  <a:ext uri="{0D108BD9-81ED-4DB2-BD59-A6C34878D82A}">
                    <a16:rowId xmlns="" xmlns:a16="http://schemas.microsoft.com/office/drawing/2014/main" val="10002"/>
                  </a:ext>
                </a:extLst>
              </a:tr>
              <a:tr h="382109">
                <a:tc>
                  <a:txBody>
                    <a:bodyPr/>
                    <a:lstStyle/>
                    <a:p>
                      <a:r>
                        <a:rPr lang="en-AU" sz="1400" b="1" dirty="0"/>
                        <a:t>Couple</a:t>
                      </a:r>
                      <a:r>
                        <a:rPr lang="en-AU" sz="1400" b="1" baseline="0" dirty="0"/>
                        <a:t> + girl, 6 </a:t>
                      </a:r>
                      <a:r>
                        <a:rPr lang="en-AU" sz="1400" b="1" baseline="0" dirty="0">
                          <a:solidFill>
                            <a:srgbClr val="FF0000"/>
                          </a:solidFill>
                        </a:rPr>
                        <a:t>(1.80</a:t>
                      </a:r>
                      <a:r>
                        <a:rPr lang="en-AU" sz="1400" b="1" baseline="0" dirty="0">
                          <a:solidFill>
                            <a:srgbClr val="00B050"/>
                          </a:solidFill>
                        </a:rPr>
                        <a:t>/1.73)</a:t>
                      </a:r>
                      <a:endParaRPr lang="en-AU" sz="1400" b="1" dirty="0">
                        <a:solidFill>
                          <a:srgbClr val="00B050"/>
                        </a:solidFill>
                      </a:endParaRPr>
                    </a:p>
                  </a:txBody>
                  <a:tcPr anchor="ctr"/>
                </a:tc>
                <a:tc>
                  <a:txBody>
                    <a:bodyPr/>
                    <a:lstStyle/>
                    <a:p>
                      <a:pPr algn="ctr"/>
                      <a:r>
                        <a:rPr lang="en-AU" sz="1400" b="1" dirty="0"/>
                        <a:t>969.9 </a:t>
                      </a:r>
                      <a:r>
                        <a:rPr lang="en-AU" sz="1400" b="1" dirty="0">
                          <a:solidFill>
                            <a:srgbClr val="FF0000"/>
                          </a:solidFill>
                        </a:rPr>
                        <a:t>(1.62)</a:t>
                      </a:r>
                      <a:endParaRPr lang="en-AU" sz="1400" b="1" dirty="0"/>
                    </a:p>
                  </a:txBody>
                  <a:tcPr anchor="ctr"/>
                </a:tc>
                <a:tc>
                  <a:txBody>
                    <a:bodyPr/>
                    <a:lstStyle/>
                    <a:p>
                      <a:pPr algn="ctr"/>
                      <a:r>
                        <a:rPr lang="en-AU" sz="1400" b="1" dirty="0"/>
                        <a:t>766.7 </a:t>
                      </a:r>
                      <a:r>
                        <a:rPr lang="en-AU" sz="1400" b="1" dirty="0">
                          <a:solidFill>
                            <a:srgbClr val="FF0000"/>
                          </a:solidFill>
                        </a:rPr>
                        <a:t>(1.77)</a:t>
                      </a:r>
                      <a:endParaRPr lang="en-AU" sz="1400" b="1" dirty="0"/>
                    </a:p>
                  </a:txBody>
                  <a:tcPr anchor="ctr"/>
                </a:tc>
                <a:tc>
                  <a:txBody>
                    <a:bodyPr/>
                    <a:lstStyle/>
                    <a:p>
                      <a:pPr algn="ctr"/>
                      <a:r>
                        <a:rPr lang="en-AU" sz="1400" b="1" dirty="0"/>
                        <a:t>0.79</a:t>
                      </a:r>
                    </a:p>
                  </a:txBody>
                  <a:tcPr anchor="ctr"/>
                </a:tc>
                <a:extLst>
                  <a:ext uri="{0D108BD9-81ED-4DB2-BD59-A6C34878D82A}">
                    <a16:rowId xmlns="" xmlns:a16="http://schemas.microsoft.com/office/drawing/2014/main" val="10003"/>
                  </a:ext>
                </a:extLst>
              </a:tr>
              <a:tr h="382109">
                <a:tc>
                  <a:txBody>
                    <a:bodyPr/>
                    <a:lstStyle/>
                    <a:p>
                      <a:r>
                        <a:rPr lang="en-AU" sz="1400" b="1" dirty="0"/>
                        <a:t>Couple + girl, 6 &amp; boy, 10 </a:t>
                      </a:r>
                      <a:r>
                        <a:rPr lang="en-AU" sz="1400" b="1" dirty="0">
                          <a:solidFill>
                            <a:srgbClr val="FF0000"/>
                          </a:solidFill>
                        </a:rPr>
                        <a:t>(2.10</a:t>
                      </a:r>
                      <a:r>
                        <a:rPr lang="en-AU" sz="1400" b="1" dirty="0">
                          <a:solidFill>
                            <a:srgbClr val="00B050"/>
                          </a:solidFill>
                        </a:rPr>
                        <a:t>/2.00)</a:t>
                      </a:r>
                    </a:p>
                  </a:txBody>
                  <a:tcPr anchor="ctr"/>
                </a:tc>
                <a:tc>
                  <a:txBody>
                    <a:bodyPr/>
                    <a:lstStyle/>
                    <a:p>
                      <a:pPr algn="ctr"/>
                      <a:r>
                        <a:rPr lang="en-AU" sz="1400" b="1" dirty="0"/>
                        <a:t>1173.4 </a:t>
                      </a:r>
                      <a:r>
                        <a:rPr lang="en-AU" sz="1400" b="1" dirty="0">
                          <a:solidFill>
                            <a:srgbClr val="FF0000"/>
                          </a:solidFill>
                        </a:rPr>
                        <a:t>(1.96)</a:t>
                      </a:r>
                      <a:endParaRPr lang="en-AU" sz="1400" b="1" dirty="0"/>
                    </a:p>
                  </a:txBody>
                  <a:tcPr anchor="ctr"/>
                </a:tc>
                <a:tc>
                  <a:txBody>
                    <a:bodyPr/>
                    <a:lstStyle/>
                    <a:p>
                      <a:pPr algn="ctr"/>
                      <a:r>
                        <a:rPr lang="en-AU" sz="1400" b="1" dirty="0"/>
                        <a:t>940.4 </a:t>
                      </a:r>
                      <a:r>
                        <a:rPr lang="en-AU" sz="1400" b="1" dirty="0">
                          <a:solidFill>
                            <a:srgbClr val="FF0000"/>
                          </a:solidFill>
                        </a:rPr>
                        <a:t>(2.17)</a:t>
                      </a:r>
                      <a:endParaRPr lang="en-AU" sz="1400" b="1" dirty="0"/>
                    </a:p>
                  </a:txBody>
                  <a:tcPr anchor="ctr"/>
                </a:tc>
                <a:tc>
                  <a:txBody>
                    <a:bodyPr/>
                    <a:lstStyle/>
                    <a:p>
                      <a:pPr algn="ctr"/>
                      <a:r>
                        <a:rPr lang="en-AU" sz="1400" b="1" dirty="0"/>
                        <a:t>0.80</a:t>
                      </a:r>
                    </a:p>
                  </a:txBody>
                  <a:tcPr anchor="ctr"/>
                </a:tc>
                <a:extLst>
                  <a:ext uri="{0D108BD9-81ED-4DB2-BD59-A6C34878D82A}">
                    <a16:rowId xmlns="" xmlns:a16="http://schemas.microsoft.com/office/drawing/2014/main" val="10004"/>
                  </a:ext>
                </a:extLst>
              </a:tr>
              <a:tr h="382109">
                <a:tc>
                  <a:txBody>
                    <a:bodyPr/>
                    <a:lstStyle/>
                    <a:p>
                      <a:r>
                        <a:rPr lang="en-AU" sz="1400" b="1" dirty="0"/>
                        <a:t>Sole parent + girl, 6 </a:t>
                      </a:r>
                      <a:r>
                        <a:rPr lang="en-AU" sz="1400" b="1" dirty="0">
                          <a:solidFill>
                            <a:srgbClr val="FF0000"/>
                          </a:solidFill>
                        </a:rPr>
                        <a:t>(1.30</a:t>
                      </a:r>
                      <a:r>
                        <a:rPr lang="en-AU" sz="1400" b="1" dirty="0">
                          <a:solidFill>
                            <a:srgbClr val="00B050"/>
                          </a:solidFill>
                        </a:rPr>
                        <a:t>/1.41)</a:t>
                      </a:r>
                    </a:p>
                  </a:txBody>
                  <a:tcPr anchor="ctr">
                    <a:lnB w="12700" cap="flat" cmpd="sng" algn="ctr">
                      <a:solidFill>
                        <a:schemeClr val="tx1"/>
                      </a:solidFill>
                      <a:prstDash val="solid"/>
                      <a:round/>
                      <a:headEnd type="none" w="med" len="med"/>
                      <a:tailEnd type="none" w="med" len="med"/>
                    </a:lnB>
                  </a:tcPr>
                </a:tc>
                <a:tc>
                  <a:txBody>
                    <a:bodyPr/>
                    <a:lstStyle/>
                    <a:p>
                      <a:pPr algn="ctr"/>
                      <a:r>
                        <a:rPr lang="en-AU" sz="1400" b="1" dirty="0"/>
                        <a:t>827.7 </a:t>
                      </a:r>
                      <a:r>
                        <a:rPr lang="en-AU" sz="1400" b="1" dirty="0">
                          <a:solidFill>
                            <a:srgbClr val="FF0000"/>
                          </a:solidFill>
                        </a:rPr>
                        <a:t>(1.39)</a:t>
                      </a:r>
                      <a:endParaRPr lang="en-AU" sz="1400" b="1" dirty="0"/>
                    </a:p>
                  </a:txBody>
                  <a:tcPr anchor="ctr">
                    <a:lnB w="12700" cap="flat" cmpd="sng" algn="ctr">
                      <a:solidFill>
                        <a:schemeClr val="tx1"/>
                      </a:solidFill>
                      <a:prstDash val="solid"/>
                      <a:round/>
                      <a:headEnd type="none" w="med" len="med"/>
                      <a:tailEnd type="none" w="med" len="med"/>
                    </a:lnB>
                  </a:tcPr>
                </a:tc>
                <a:tc>
                  <a:txBody>
                    <a:bodyPr/>
                    <a:lstStyle/>
                    <a:p>
                      <a:pPr algn="ctr"/>
                      <a:r>
                        <a:rPr lang="en-AU" sz="1400" b="1" dirty="0"/>
                        <a:t>675.2 </a:t>
                      </a:r>
                      <a:r>
                        <a:rPr lang="en-AU" sz="1400" b="1" dirty="0">
                          <a:solidFill>
                            <a:srgbClr val="FF0000"/>
                          </a:solidFill>
                        </a:rPr>
                        <a:t>(1.56)</a:t>
                      </a:r>
                      <a:endParaRPr lang="en-AU" sz="1400" b="1" dirty="0"/>
                    </a:p>
                  </a:txBody>
                  <a:tcPr anchor="ctr">
                    <a:lnB w="12700" cap="flat" cmpd="sng" algn="ctr">
                      <a:solidFill>
                        <a:schemeClr val="tx1"/>
                      </a:solidFill>
                      <a:prstDash val="solid"/>
                      <a:round/>
                      <a:headEnd type="none" w="med" len="med"/>
                      <a:tailEnd type="none" w="med" len="med"/>
                    </a:lnB>
                  </a:tcPr>
                </a:tc>
                <a:tc>
                  <a:txBody>
                    <a:bodyPr/>
                    <a:lstStyle/>
                    <a:p>
                      <a:pPr algn="ctr"/>
                      <a:r>
                        <a:rPr lang="en-AU" sz="1400" b="1" dirty="0"/>
                        <a:t>0.82</a:t>
                      </a:r>
                    </a:p>
                  </a:txBody>
                  <a:tcPr anchor="ctr">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9773997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E43A72A-3D66-45A4-9BD3-8A2206D6469B}"/>
              </a:ext>
            </a:extLst>
          </p:cNvPr>
          <p:cNvSpPr>
            <a:spLocks noGrp="1"/>
          </p:cNvSpPr>
          <p:nvPr>
            <p:ph type="title"/>
          </p:nvPr>
        </p:nvSpPr>
        <p:spPr>
          <a:xfrm>
            <a:off x="468313" y="260648"/>
            <a:ext cx="8208962" cy="276999"/>
          </a:xfrm>
        </p:spPr>
        <p:txBody>
          <a:bodyPr/>
          <a:lstStyle/>
          <a:p>
            <a:r>
              <a:rPr lang="en-AU" sz="1800" dirty="0"/>
              <a:t>Comparisons with Existing Poverty Lines ($ per week, June 2016)</a:t>
            </a:r>
          </a:p>
        </p:txBody>
      </p:sp>
      <p:sp>
        <p:nvSpPr>
          <p:cNvPr id="3" name="Text Placeholder 2">
            <a:extLst>
              <a:ext uri="{FF2B5EF4-FFF2-40B4-BE49-F238E27FC236}">
                <a16:creationId xmlns="" xmlns:a16="http://schemas.microsoft.com/office/drawing/2014/main" id="{58FCC6F4-6F41-45CD-8862-072B773894AC}"/>
              </a:ext>
            </a:extLst>
          </p:cNvPr>
          <p:cNvSpPr>
            <a:spLocks noGrp="1"/>
          </p:cNvSpPr>
          <p:nvPr>
            <p:ph type="body" idx="10"/>
          </p:nvPr>
        </p:nvSpPr>
        <p:spPr/>
        <p:txBody>
          <a:bodyPr/>
          <a:lstStyle/>
          <a:p>
            <a:endParaRPr lang="en-AU" dirty="0"/>
          </a:p>
          <a:p>
            <a:endParaRPr lang="en-AU" dirty="0"/>
          </a:p>
          <a:p>
            <a:endParaRPr lang="en-AU" dirty="0"/>
          </a:p>
          <a:p>
            <a:endParaRPr lang="en-AU" dirty="0"/>
          </a:p>
        </p:txBody>
      </p:sp>
      <p:graphicFrame>
        <p:nvGraphicFramePr>
          <p:cNvPr id="6" name="Table 5"/>
          <p:cNvGraphicFramePr>
            <a:graphicFrameLocks noGrp="1"/>
          </p:cNvGraphicFramePr>
          <p:nvPr>
            <p:extLst>
              <p:ext uri="{D42A27DB-BD31-4B8C-83A1-F6EECF244321}">
                <p14:modId xmlns:p14="http://schemas.microsoft.com/office/powerpoint/2010/main" val="2100515545"/>
              </p:ext>
            </p:extLst>
          </p:nvPr>
        </p:nvGraphicFramePr>
        <p:xfrm>
          <a:off x="827584" y="1556791"/>
          <a:ext cx="7416825" cy="3150512"/>
        </p:xfrm>
        <a:graphic>
          <a:graphicData uri="http://schemas.openxmlformats.org/drawingml/2006/table">
            <a:tbl>
              <a:tblPr firstRow="1" firstCol="1" bandRow="1"/>
              <a:tblGrid>
                <a:gridCol w="1529356">
                  <a:extLst>
                    <a:ext uri="{9D8B030D-6E8A-4147-A177-3AD203B41FA5}">
                      <a16:colId xmlns="" xmlns:a16="http://schemas.microsoft.com/office/drawing/2014/main" val="20000"/>
                    </a:ext>
                  </a:extLst>
                </a:gridCol>
                <a:gridCol w="963773">
                  <a:extLst>
                    <a:ext uri="{9D8B030D-6E8A-4147-A177-3AD203B41FA5}">
                      <a16:colId xmlns="" xmlns:a16="http://schemas.microsoft.com/office/drawing/2014/main" val="20001"/>
                    </a:ext>
                  </a:extLst>
                </a:gridCol>
                <a:gridCol w="1198798">
                  <a:extLst>
                    <a:ext uri="{9D8B030D-6E8A-4147-A177-3AD203B41FA5}">
                      <a16:colId xmlns="" xmlns:a16="http://schemas.microsoft.com/office/drawing/2014/main" val="20002"/>
                    </a:ext>
                  </a:extLst>
                </a:gridCol>
                <a:gridCol w="963773">
                  <a:extLst>
                    <a:ext uri="{9D8B030D-6E8A-4147-A177-3AD203B41FA5}">
                      <a16:colId xmlns="" xmlns:a16="http://schemas.microsoft.com/office/drawing/2014/main" val="20003"/>
                    </a:ext>
                  </a:extLst>
                </a:gridCol>
                <a:gridCol w="820053">
                  <a:extLst>
                    <a:ext uri="{9D8B030D-6E8A-4147-A177-3AD203B41FA5}">
                      <a16:colId xmlns="" xmlns:a16="http://schemas.microsoft.com/office/drawing/2014/main" val="20004"/>
                    </a:ext>
                  </a:extLst>
                </a:gridCol>
                <a:gridCol w="977299">
                  <a:extLst>
                    <a:ext uri="{9D8B030D-6E8A-4147-A177-3AD203B41FA5}">
                      <a16:colId xmlns="" xmlns:a16="http://schemas.microsoft.com/office/drawing/2014/main" val="20005"/>
                    </a:ext>
                  </a:extLst>
                </a:gridCol>
                <a:gridCol w="963773">
                  <a:extLst>
                    <a:ext uri="{9D8B030D-6E8A-4147-A177-3AD203B41FA5}">
                      <a16:colId xmlns="" xmlns:a16="http://schemas.microsoft.com/office/drawing/2014/main" val="20006"/>
                    </a:ext>
                  </a:extLst>
                </a:gridCol>
              </a:tblGrid>
              <a:tr h="1296145">
                <a:tc>
                  <a:txBody>
                    <a:bodyPr/>
                    <a:lstStyle/>
                    <a:p>
                      <a:pPr>
                        <a:spcAft>
                          <a:spcPts val="0"/>
                        </a:spcAft>
                      </a:pPr>
                      <a:r>
                        <a:rPr lang="en-AU" sz="1200" b="1" dirty="0">
                          <a:effectLst/>
                          <a:latin typeface="+mj-lt"/>
                          <a:ea typeface="Calibri"/>
                          <a:cs typeface="Calibri"/>
                        </a:rPr>
                        <a:t> </a:t>
                      </a:r>
                      <a:endParaRPr lang="en-AU" sz="1200" dirty="0">
                        <a:effectLst/>
                        <a:latin typeface="+mj-lt"/>
                        <a:ea typeface="Calibri"/>
                        <a:cs typeface="Times New Roman"/>
                      </a:endParaRPr>
                    </a:p>
                    <a:p>
                      <a:pPr>
                        <a:spcAft>
                          <a:spcPts val="0"/>
                        </a:spcAft>
                      </a:pPr>
                      <a:r>
                        <a:rPr lang="en-AU" sz="1200" b="1" dirty="0">
                          <a:effectLst/>
                          <a:latin typeface="+mj-lt"/>
                          <a:ea typeface="Calibri"/>
                          <a:cs typeface="Calibri"/>
                        </a:rPr>
                        <a:t> </a:t>
                      </a:r>
                      <a:endParaRPr lang="en-AU" sz="1200" dirty="0">
                        <a:effectLst/>
                        <a:latin typeface="+mj-lt"/>
                        <a:ea typeface="Calibri"/>
                        <a:cs typeface="Times New Roman"/>
                      </a:endParaRPr>
                    </a:p>
                    <a:p>
                      <a:pPr>
                        <a:spcAft>
                          <a:spcPts val="0"/>
                        </a:spcAft>
                      </a:pPr>
                      <a:r>
                        <a:rPr lang="en-AU" sz="1200" b="1" dirty="0">
                          <a:effectLst/>
                          <a:latin typeface="+mj-lt"/>
                          <a:ea typeface="Calibri"/>
                          <a:cs typeface="Calibri"/>
                        </a:rPr>
                        <a:t> </a:t>
                      </a:r>
                      <a:endParaRPr lang="en-AU" sz="1200" dirty="0">
                        <a:effectLst/>
                        <a:latin typeface="+mj-lt"/>
                        <a:ea typeface="Calibri"/>
                        <a:cs typeface="Times New Roman"/>
                      </a:endParaRPr>
                    </a:p>
                    <a:p>
                      <a:pPr>
                        <a:spcAft>
                          <a:spcPts val="0"/>
                        </a:spcAft>
                      </a:pPr>
                      <a:r>
                        <a:rPr lang="en-AU" sz="1200" b="1" dirty="0">
                          <a:effectLst/>
                          <a:latin typeface="+mj-lt"/>
                          <a:ea typeface="Calibri"/>
                          <a:cs typeface="Calibri"/>
                        </a:rPr>
                        <a:t>Family type</a:t>
                      </a:r>
                      <a:endParaRPr lang="en-AU" sz="1200" dirty="0">
                        <a:effectLst/>
                        <a:latin typeface="+mj-lt"/>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AU" sz="1200" b="1" dirty="0">
                          <a:effectLst/>
                          <a:latin typeface="+mj-lt"/>
                          <a:ea typeface="Calibri"/>
                          <a:cs typeface="Calibri"/>
                        </a:rPr>
                        <a:t>Henderson poverty line (head in the workforce)</a:t>
                      </a:r>
                      <a:endParaRPr lang="en-AU" sz="1200" dirty="0">
                        <a:effectLst/>
                        <a:latin typeface="+mj-lt"/>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AU" sz="1200" b="1" dirty="0">
                          <a:effectLst/>
                          <a:latin typeface="+mj-lt"/>
                          <a:ea typeface="Calibri"/>
                          <a:cs typeface="Calibri"/>
                        </a:rPr>
                        <a:t>Poverty line set at 50% of median income</a:t>
                      </a:r>
                      <a:endParaRPr lang="en-AU" sz="1200" dirty="0">
                        <a:effectLst/>
                        <a:latin typeface="+mj-lt"/>
                        <a:ea typeface="Calibri"/>
                        <a:cs typeface="Times New Roman"/>
                      </a:endParaRPr>
                    </a:p>
                    <a:p>
                      <a:pPr algn="ctr">
                        <a:spcAft>
                          <a:spcPts val="0"/>
                        </a:spcAft>
                      </a:pPr>
                      <a:r>
                        <a:rPr lang="en-AU" sz="1200" b="1" dirty="0">
                          <a:effectLst/>
                          <a:latin typeface="+mj-lt"/>
                          <a:ea typeface="Calibri"/>
                          <a:cs typeface="Calibri"/>
                        </a:rPr>
                        <a:t>(1)</a:t>
                      </a:r>
                      <a:endParaRPr lang="en-AU" sz="1200" dirty="0">
                        <a:effectLst/>
                        <a:latin typeface="+mj-lt"/>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AU" sz="1200" b="1" dirty="0">
                          <a:effectLst/>
                          <a:latin typeface="+mj-lt"/>
                          <a:ea typeface="Calibri"/>
                          <a:cs typeface="Calibri"/>
                        </a:rPr>
                        <a:t> </a:t>
                      </a:r>
                      <a:endParaRPr lang="en-AU" sz="1200" dirty="0">
                        <a:effectLst/>
                        <a:latin typeface="+mj-lt"/>
                        <a:ea typeface="Calibri"/>
                        <a:cs typeface="Times New Roman"/>
                      </a:endParaRPr>
                    </a:p>
                    <a:p>
                      <a:pPr algn="ctr">
                        <a:spcAft>
                          <a:spcPts val="0"/>
                        </a:spcAft>
                      </a:pPr>
                      <a:r>
                        <a:rPr lang="en-AU" sz="1200" b="1" dirty="0">
                          <a:effectLst/>
                          <a:latin typeface="+mj-lt"/>
                          <a:ea typeface="Calibri"/>
                          <a:cs typeface="Calibri"/>
                        </a:rPr>
                        <a:t>Low-paid grossed-up budget standard</a:t>
                      </a:r>
                      <a:endParaRPr lang="en-AU" sz="1200" dirty="0">
                        <a:effectLst/>
                        <a:latin typeface="+mj-lt"/>
                        <a:ea typeface="Calibri"/>
                        <a:cs typeface="Times New Roman"/>
                      </a:endParaRPr>
                    </a:p>
                    <a:p>
                      <a:pPr algn="ctr">
                        <a:spcAft>
                          <a:spcPts val="0"/>
                        </a:spcAft>
                      </a:pPr>
                      <a:r>
                        <a:rPr lang="en-AU" sz="1200" b="1" dirty="0">
                          <a:effectLst/>
                          <a:latin typeface="+mj-lt"/>
                          <a:ea typeface="Calibri"/>
                          <a:cs typeface="Calibri"/>
                        </a:rPr>
                        <a:t>(2)</a:t>
                      </a:r>
                      <a:endParaRPr lang="en-AU" sz="1200" dirty="0">
                        <a:effectLst/>
                        <a:latin typeface="+mj-lt"/>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AU" sz="1200" b="1" dirty="0">
                          <a:effectLst/>
                          <a:latin typeface="+mj-lt"/>
                          <a:ea typeface="Calibri"/>
                          <a:cs typeface="Calibri"/>
                        </a:rPr>
                        <a:t> </a:t>
                      </a:r>
                      <a:endParaRPr lang="en-AU" sz="1200" dirty="0">
                        <a:effectLst/>
                        <a:latin typeface="+mj-lt"/>
                        <a:ea typeface="Calibri"/>
                        <a:cs typeface="Times New Roman"/>
                      </a:endParaRPr>
                    </a:p>
                    <a:p>
                      <a:pPr algn="ctr">
                        <a:spcAft>
                          <a:spcPts val="0"/>
                        </a:spcAft>
                      </a:pPr>
                      <a:r>
                        <a:rPr lang="en-AU" sz="1200" b="1" dirty="0">
                          <a:effectLst/>
                          <a:latin typeface="+mj-lt"/>
                          <a:ea typeface="Calibri"/>
                          <a:cs typeface="Calibri"/>
                        </a:rPr>
                        <a:t> </a:t>
                      </a:r>
                      <a:endParaRPr lang="en-AU" sz="1200" dirty="0">
                        <a:effectLst/>
                        <a:latin typeface="+mj-lt"/>
                        <a:ea typeface="Calibri"/>
                        <a:cs typeface="Times New Roman"/>
                      </a:endParaRPr>
                    </a:p>
                    <a:p>
                      <a:pPr algn="ctr">
                        <a:spcAft>
                          <a:spcPts val="0"/>
                        </a:spcAft>
                      </a:pPr>
                      <a:r>
                        <a:rPr lang="en-AU" sz="1200" b="1" dirty="0">
                          <a:effectLst/>
                          <a:latin typeface="+mj-lt"/>
                          <a:ea typeface="Calibri"/>
                          <a:cs typeface="Calibri"/>
                        </a:rPr>
                        <a:t> </a:t>
                      </a:r>
                      <a:endParaRPr lang="en-AU" sz="1200" dirty="0">
                        <a:effectLst/>
                        <a:latin typeface="+mj-lt"/>
                        <a:ea typeface="Calibri"/>
                        <a:cs typeface="Times New Roman"/>
                      </a:endParaRPr>
                    </a:p>
                    <a:p>
                      <a:pPr algn="ctr">
                        <a:spcAft>
                          <a:spcPts val="0"/>
                        </a:spcAft>
                      </a:pPr>
                      <a:r>
                        <a:rPr lang="en-AU" sz="1200" b="1" dirty="0">
                          <a:effectLst/>
                          <a:latin typeface="+mj-lt"/>
                          <a:ea typeface="Calibri"/>
                          <a:cs typeface="Calibri"/>
                        </a:rPr>
                        <a:t>Ratio:</a:t>
                      </a:r>
                      <a:endParaRPr lang="en-AU" sz="1200" dirty="0">
                        <a:effectLst/>
                        <a:latin typeface="+mj-lt"/>
                        <a:ea typeface="Calibri"/>
                        <a:cs typeface="Times New Roman"/>
                      </a:endParaRPr>
                    </a:p>
                    <a:p>
                      <a:pPr algn="ctr">
                        <a:spcAft>
                          <a:spcPts val="0"/>
                        </a:spcAft>
                      </a:pPr>
                      <a:r>
                        <a:rPr lang="en-AU" sz="1200" b="1" dirty="0">
                          <a:effectLst/>
                          <a:latin typeface="+mj-lt"/>
                          <a:ea typeface="Calibri"/>
                          <a:cs typeface="Calibri"/>
                        </a:rPr>
                        <a:t>(2)/(1)</a:t>
                      </a:r>
                      <a:endParaRPr lang="en-AU" sz="1200" dirty="0">
                        <a:effectLst/>
                        <a:latin typeface="+mj-lt"/>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AU" sz="1200" b="1" dirty="0">
                          <a:effectLst/>
                          <a:latin typeface="+mj-lt"/>
                          <a:ea typeface="Calibri"/>
                          <a:cs typeface="Calibri"/>
                        </a:rPr>
                        <a:t> </a:t>
                      </a:r>
                      <a:endParaRPr lang="en-AU" sz="1200" dirty="0">
                        <a:effectLst/>
                        <a:latin typeface="+mj-lt"/>
                        <a:ea typeface="Calibri"/>
                        <a:cs typeface="Times New Roman"/>
                      </a:endParaRPr>
                    </a:p>
                    <a:p>
                      <a:pPr algn="ctr">
                        <a:spcAft>
                          <a:spcPts val="0"/>
                        </a:spcAft>
                      </a:pPr>
                      <a:r>
                        <a:rPr lang="en-AU" sz="1200" b="1" dirty="0">
                          <a:effectLst/>
                          <a:latin typeface="+mj-lt"/>
                          <a:ea typeface="Calibri"/>
                          <a:cs typeface="Calibri"/>
                        </a:rPr>
                        <a:t>Unemployed grossed-up budget standard</a:t>
                      </a:r>
                      <a:endParaRPr lang="en-AU" sz="1200" dirty="0">
                        <a:effectLst/>
                        <a:latin typeface="+mj-lt"/>
                        <a:ea typeface="Calibri"/>
                        <a:cs typeface="Times New Roman"/>
                      </a:endParaRPr>
                    </a:p>
                    <a:p>
                      <a:pPr algn="ctr">
                        <a:spcAft>
                          <a:spcPts val="0"/>
                        </a:spcAft>
                      </a:pPr>
                      <a:r>
                        <a:rPr lang="en-AU" sz="1200" b="1" dirty="0">
                          <a:effectLst/>
                          <a:latin typeface="+mj-lt"/>
                          <a:ea typeface="Calibri"/>
                          <a:cs typeface="Calibri"/>
                        </a:rPr>
                        <a:t>(3)</a:t>
                      </a:r>
                      <a:endParaRPr lang="en-AU" sz="1200" dirty="0">
                        <a:effectLst/>
                        <a:latin typeface="+mj-lt"/>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AU" sz="1200" b="1">
                          <a:effectLst/>
                          <a:latin typeface="+mj-lt"/>
                          <a:ea typeface="Calibri"/>
                          <a:cs typeface="Calibri"/>
                        </a:rPr>
                        <a:t> </a:t>
                      </a:r>
                      <a:endParaRPr lang="en-AU" sz="1200">
                        <a:effectLst/>
                        <a:latin typeface="+mj-lt"/>
                        <a:ea typeface="Calibri"/>
                        <a:cs typeface="Times New Roman"/>
                      </a:endParaRPr>
                    </a:p>
                    <a:p>
                      <a:pPr algn="ctr">
                        <a:spcAft>
                          <a:spcPts val="0"/>
                        </a:spcAft>
                      </a:pPr>
                      <a:r>
                        <a:rPr lang="en-AU" sz="1200" b="1">
                          <a:effectLst/>
                          <a:latin typeface="+mj-lt"/>
                          <a:ea typeface="Calibri"/>
                          <a:cs typeface="Calibri"/>
                        </a:rPr>
                        <a:t> </a:t>
                      </a:r>
                      <a:endParaRPr lang="en-AU" sz="1200">
                        <a:effectLst/>
                        <a:latin typeface="+mj-lt"/>
                        <a:ea typeface="Calibri"/>
                        <a:cs typeface="Times New Roman"/>
                      </a:endParaRPr>
                    </a:p>
                    <a:p>
                      <a:pPr algn="ctr">
                        <a:spcAft>
                          <a:spcPts val="0"/>
                        </a:spcAft>
                      </a:pPr>
                      <a:r>
                        <a:rPr lang="en-AU" sz="1200" b="1">
                          <a:effectLst/>
                          <a:latin typeface="+mj-lt"/>
                          <a:ea typeface="Calibri"/>
                          <a:cs typeface="Calibri"/>
                        </a:rPr>
                        <a:t> </a:t>
                      </a:r>
                      <a:endParaRPr lang="en-AU" sz="1200">
                        <a:effectLst/>
                        <a:latin typeface="+mj-lt"/>
                        <a:ea typeface="Calibri"/>
                        <a:cs typeface="Times New Roman"/>
                      </a:endParaRPr>
                    </a:p>
                    <a:p>
                      <a:pPr algn="ctr">
                        <a:spcAft>
                          <a:spcPts val="0"/>
                        </a:spcAft>
                      </a:pPr>
                      <a:r>
                        <a:rPr lang="en-AU" sz="1200" b="1">
                          <a:effectLst/>
                          <a:latin typeface="+mj-lt"/>
                          <a:ea typeface="Calibri"/>
                          <a:cs typeface="Calibri"/>
                        </a:rPr>
                        <a:t>Ratio:</a:t>
                      </a:r>
                      <a:endParaRPr lang="en-AU" sz="1200">
                        <a:effectLst/>
                        <a:latin typeface="+mj-lt"/>
                        <a:ea typeface="Calibri"/>
                        <a:cs typeface="Times New Roman"/>
                      </a:endParaRPr>
                    </a:p>
                    <a:p>
                      <a:pPr algn="ctr">
                        <a:spcAft>
                          <a:spcPts val="0"/>
                        </a:spcAft>
                      </a:pPr>
                      <a:r>
                        <a:rPr lang="en-AU" sz="1200" b="1">
                          <a:effectLst/>
                          <a:latin typeface="+mj-lt"/>
                          <a:ea typeface="Calibri"/>
                          <a:cs typeface="Calibri"/>
                        </a:rPr>
                        <a:t>(3)/(1)</a:t>
                      </a:r>
                      <a:endParaRPr lang="en-AU" sz="1200">
                        <a:effectLst/>
                        <a:latin typeface="+mj-lt"/>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280712">
                <a:tc>
                  <a:txBody>
                    <a:bodyPr/>
                    <a:lstStyle/>
                    <a:p>
                      <a:pPr>
                        <a:spcAft>
                          <a:spcPts val="0"/>
                        </a:spcAft>
                      </a:pPr>
                      <a:r>
                        <a:rPr lang="en-AU" sz="1200" b="1" dirty="0">
                          <a:effectLst/>
                          <a:latin typeface="+mj-lt"/>
                          <a:ea typeface="Calibri"/>
                          <a:cs typeface="Calibri"/>
                        </a:rPr>
                        <a:t>Single person</a:t>
                      </a:r>
                      <a:endParaRPr lang="en-AU" sz="1200" dirty="0">
                        <a:effectLst/>
                        <a:latin typeface="+mj-lt"/>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AU" sz="1200" b="1">
                          <a:effectLst/>
                          <a:latin typeface="+mj-lt"/>
                          <a:ea typeface="Calibri"/>
                          <a:cs typeface="Calibri"/>
                        </a:rPr>
                        <a:t>530.13</a:t>
                      </a:r>
                      <a:endParaRPr lang="en-AU" sz="1200">
                        <a:effectLst/>
                        <a:latin typeface="+mj-lt"/>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AU" sz="1200" b="1">
                          <a:effectLst/>
                          <a:latin typeface="+mj-lt"/>
                          <a:ea typeface="Calibri"/>
                          <a:cs typeface="Calibri"/>
                        </a:rPr>
                        <a:t>441.18</a:t>
                      </a:r>
                      <a:endParaRPr lang="en-AU" sz="1200">
                        <a:effectLst/>
                        <a:latin typeface="+mj-lt"/>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AU" sz="1200" b="1" dirty="0">
                          <a:effectLst/>
                          <a:latin typeface="+mj-lt"/>
                          <a:ea typeface="Calibri"/>
                          <a:cs typeface="Calibri"/>
                        </a:rPr>
                        <a:t>597.31</a:t>
                      </a:r>
                      <a:endParaRPr lang="en-AU" sz="1200" dirty="0">
                        <a:effectLst/>
                        <a:latin typeface="+mj-lt"/>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AU" sz="1200" b="1" dirty="0">
                          <a:solidFill>
                            <a:srgbClr val="FF0000"/>
                          </a:solidFill>
                          <a:effectLst/>
                          <a:latin typeface="+mj-lt"/>
                          <a:ea typeface="Calibri"/>
                          <a:cs typeface="Calibri"/>
                        </a:rPr>
                        <a:t>1.354</a:t>
                      </a:r>
                      <a:endParaRPr lang="en-AU" sz="1200" dirty="0">
                        <a:solidFill>
                          <a:srgbClr val="FF0000"/>
                        </a:solidFill>
                        <a:effectLst/>
                        <a:latin typeface="+mj-lt"/>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AU" sz="1200" b="1" dirty="0">
                          <a:effectLst/>
                          <a:latin typeface="+mj-lt"/>
                          <a:ea typeface="Calibri"/>
                          <a:cs typeface="Calibri"/>
                        </a:rPr>
                        <a:t>433.68</a:t>
                      </a:r>
                      <a:endParaRPr lang="en-AU" sz="1200" dirty="0">
                        <a:effectLst/>
                        <a:latin typeface="+mj-lt"/>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AU" sz="1200" b="1" dirty="0">
                          <a:solidFill>
                            <a:srgbClr val="FF0000"/>
                          </a:solidFill>
                          <a:effectLst/>
                          <a:latin typeface="+mj-lt"/>
                          <a:ea typeface="Calibri"/>
                          <a:cs typeface="Calibri"/>
                        </a:rPr>
                        <a:t>0.983</a:t>
                      </a:r>
                      <a:endParaRPr lang="en-AU" sz="1200" dirty="0">
                        <a:solidFill>
                          <a:srgbClr val="FF0000"/>
                        </a:solidFill>
                        <a:effectLst/>
                        <a:latin typeface="+mj-lt"/>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0001"/>
                  </a:ext>
                </a:extLst>
              </a:tr>
              <a:tr h="280712">
                <a:tc>
                  <a:txBody>
                    <a:bodyPr/>
                    <a:lstStyle/>
                    <a:p>
                      <a:pPr>
                        <a:spcAft>
                          <a:spcPts val="0"/>
                        </a:spcAft>
                      </a:pPr>
                      <a:r>
                        <a:rPr lang="en-AU" sz="1200" b="1">
                          <a:effectLst/>
                          <a:latin typeface="+mj-lt"/>
                          <a:ea typeface="Calibri"/>
                          <a:cs typeface="Calibri"/>
                        </a:rPr>
                        <a:t>Couple, no children</a:t>
                      </a:r>
                      <a:endParaRPr lang="en-AU" sz="1200">
                        <a:effectLst/>
                        <a:latin typeface="+mj-lt"/>
                        <a:ea typeface="Calibri"/>
                        <a:cs typeface="Times New Roman"/>
                      </a:endParaRPr>
                    </a:p>
                  </a:txBody>
                  <a:tcPr marL="68580" marR="68580" marT="0" marB="0" anchor="ctr">
                    <a:lnL>
                      <a:noFill/>
                    </a:lnL>
                    <a:lnR>
                      <a:noFill/>
                    </a:lnR>
                    <a:lnT>
                      <a:noFill/>
                    </a:lnT>
                    <a:lnB>
                      <a:noFill/>
                    </a:lnB>
                  </a:tcPr>
                </a:tc>
                <a:tc>
                  <a:txBody>
                    <a:bodyPr/>
                    <a:lstStyle/>
                    <a:p>
                      <a:pPr algn="ctr">
                        <a:spcAft>
                          <a:spcPts val="0"/>
                        </a:spcAft>
                      </a:pPr>
                      <a:r>
                        <a:rPr lang="en-AU" sz="1200" b="1">
                          <a:effectLst/>
                          <a:latin typeface="+mj-lt"/>
                          <a:ea typeface="Calibri"/>
                          <a:cs typeface="Calibri"/>
                        </a:rPr>
                        <a:t>709.17</a:t>
                      </a:r>
                      <a:endParaRPr lang="en-AU" sz="1200">
                        <a:effectLst/>
                        <a:latin typeface="+mj-lt"/>
                        <a:ea typeface="Calibri"/>
                        <a:cs typeface="Times New Roman"/>
                      </a:endParaRPr>
                    </a:p>
                  </a:txBody>
                  <a:tcPr marL="68580" marR="68580" marT="0" marB="0" anchor="ctr">
                    <a:lnL>
                      <a:noFill/>
                    </a:lnL>
                    <a:lnR>
                      <a:noFill/>
                    </a:lnR>
                    <a:lnT>
                      <a:noFill/>
                    </a:lnT>
                    <a:lnB>
                      <a:noFill/>
                    </a:lnB>
                  </a:tcPr>
                </a:tc>
                <a:tc>
                  <a:txBody>
                    <a:bodyPr/>
                    <a:lstStyle/>
                    <a:p>
                      <a:pPr algn="ctr">
                        <a:spcAft>
                          <a:spcPts val="0"/>
                        </a:spcAft>
                      </a:pPr>
                      <a:r>
                        <a:rPr lang="en-AU" sz="1200" b="1" dirty="0">
                          <a:effectLst/>
                          <a:latin typeface="+mj-lt"/>
                          <a:ea typeface="Calibri"/>
                          <a:cs typeface="Calibri"/>
                        </a:rPr>
                        <a:t>661.78</a:t>
                      </a:r>
                      <a:endParaRPr lang="en-AU" sz="1200" dirty="0">
                        <a:effectLst/>
                        <a:latin typeface="+mj-lt"/>
                        <a:ea typeface="Calibri"/>
                        <a:cs typeface="Times New Roman"/>
                      </a:endParaRPr>
                    </a:p>
                  </a:txBody>
                  <a:tcPr marL="68580" marR="68580" marT="0" marB="0" anchor="ctr">
                    <a:lnL>
                      <a:noFill/>
                    </a:lnL>
                    <a:lnR>
                      <a:noFill/>
                    </a:lnR>
                    <a:lnT>
                      <a:noFill/>
                    </a:lnT>
                    <a:lnB>
                      <a:noFill/>
                    </a:lnB>
                  </a:tcPr>
                </a:tc>
                <a:tc>
                  <a:txBody>
                    <a:bodyPr/>
                    <a:lstStyle/>
                    <a:p>
                      <a:pPr algn="ctr">
                        <a:spcAft>
                          <a:spcPts val="0"/>
                        </a:spcAft>
                      </a:pPr>
                      <a:r>
                        <a:rPr lang="en-AU" sz="1200" b="1">
                          <a:effectLst/>
                          <a:latin typeface="+mj-lt"/>
                          <a:ea typeface="Calibri"/>
                          <a:cs typeface="Calibri"/>
                        </a:rPr>
                        <a:t>833.24</a:t>
                      </a:r>
                      <a:endParaRPr lang="en-AU" sz="1200">
                        <a:effectLst/>
                        <a:latin typeface="+mj-lt"/>
                        <a:ea typeface="Calibri"/>
                        <a:cs typeface="Times New Roman"/>
                      </a:endParaRPr>
                    </a:p>
                  </a:txBody>
                  <a:tcPr marL="68580" marR="68580" marT="0" marB="0" anchor="ctr">
                    <a:lnL>
                      <a:noFill/>
                    </a:lnL>
                    <a:lnR>
                      <a:noFill/>
                    </a:lnR>
                    <a:lnT>
                      <a:noFill/>
                    </a:lnT>
                    <a:lnB>
                      <a:noFill/>
                    </a:lnB>
                  </a:tcPr>
                </a:tc>
                <a:tc>
                  <a:txBody>
                    <a:bodyPr/>
                    <a:lstStyle/>
                    <a:p>
                      <a:pPr algn="ctr">
                        <a:spcAft>
                          <a:spcPts val="0"/>
                        </a:spcAft>
                      </a:pPr>
                      <a:r>
                        <a:rPr lang="en-AU" sz="1200" b="1" dirty="0">
                          <a:solidFill>
                            <a:srgbClr val="FF0000"/>
                          </a:solidFill>
                          <a:effectLst/>
                          <a:latin typeface="+mj-lt"/>
                          <a:ea typeface="Calibri"/>
                          <a:cs typeface="Calibri"/>
                        </a:rPr>
                        <a:t>1.259</a:t>
                      </a:r>
                      <a:endParaRPr lang="en-AU" sz="1200" dirty="0">
                        <a:solidFill>
                          <a:srgbClr val="FF0000"/>
                        </a:solidFill>
                        <a:effectLst/>
                        <a:latin typeface="+mj-lt"/>
                        <a:ea typeface="Calibri"/>
                        <a:cs typeface="Times New Roman"/>
                      </a:endParaRPr>
                    </a:p>
                  </a:txBody>
                  <a:tcPr marL="68580" marR="68580" marT="0" marB="0" anchor="ctr">
                    <a:lnL>
                      <a:noFill/>
                    </a:lnL>
                    <a:lnR>
                      <a:noFill/>
                    </a:lnR>
                    <a:lnT>
                      <a:noFill/>
                    </a:lnT>
                    <a:lnB>
                      <a:noFill/>
                    </a:lnB>
                  </a:tcPr>
                </a:tc>
                <a:tc>
                  <a:txBody>
                    <a:bodyPr/>
                    <a:lstStyle/>
                    <a:p>
                      <a:pPr algn="ctr">
                        <a:spcAft>
                          <a:spcPts val="0"/>
                        </a:spcAft>
                      </a:pPr>
                      <a:r>
                        <a:rPr lang="en-AU" sz="1200" b="1" dirty="0">
                          <a:effectLst/>
                          <a:latin typeface="+mj-lt"/>
                          <a:ea typeface="Calibri"/>
                          <a:cs typeface="Calibri"/>
                        </a:rPr>
                        <a:t>660.25</a:t>
                      </a:r>
                      <a:endParaRPr lang="en-AU" sz="1200" dirty="0">
                        <a:effectLst/>
                        <a:latin typeface="+mj-lt"/>
                        <a:ea typeface="Calibri"/>
                        <a:cs typeface="Times New Roman"/>
                      </a:endParaRPr>
                    </a:p>
                  </a:txBody>
                  <a:tcPr marL="68580" marR="68580" marT="0" marB="0" anchor="ctr">
                    <a:lnL>
                      <a:noFill/>
                    </a:lnL>
                    <a:lnR>
                      <a:noFill/>
                    </a:lnR>
                    <a:lnT>
                      <a:noFill/>
                    </a:lnT>
                    <a:lnB>
                      <a:noFill/>
                    </a:lnB>
                  </a:tcPr>
                </a:tc>
                <a:tc>
                  <a:txBody>
                    <a:bodyPr/>
                    <a:lstStyle/>
                    <a:p>
                      <a:pPr algn="ctr">
                        <a:spcAft>
                          <a:spcPts val="0"/>
                        </a:spcAft>
                      </a:pPr>
                      <a:r>
                        <a:rPr lang="en-AU" sz="1200" b="1" dirty="0">
                          <a:solidFill>
                            <a:srgbClr val="FF0000"/>
                          </a:solidFill>
                          <a:effectLst/>
                          <a:latin typeface="+mj-lt"/>
                          <a:ea typeface="Calibri"/>
                          <a:cs typeface="Calibri"/>
                        </a:rPr>
                        <a:t>0.998</a:t>
                      </a:r>
                      <a:endParaRPr lang="en-AU" sz="1200" dirty="0">
                        <a:solidFill>
                          <a:srgbClr val="FF0000"/>
                        </a:solidFill>
                        <a:effectLst/>
                        <a:latin typeface="+mj-lt"/>
                        <a:ea typeface="Calibri"/>
                        <a:cs typeface="Times New Roman"/>
                      </a:endParaRPr>
                    </a:p>
                  </a:txBody>
                  <a:tcPr marL="68580" marR="68580" marT="0" marB="0" anchor="ctr">
                    <a:lnL>
                      <a:noFill/>
                    </a:lnL>
                    <a:lnR>
                      <a:noFill/>
                    </a:lnR>
                    <a:lnT>
                      <a:noFill/>
                    </a:lnT>
                    <a:lnB>
                      <a:noFill/>
                    </a:lnB>
                  </a:tcPr>
                </a:tc>
                <a:extLst>
                  <a:ext uri="{0D108BD9-81ED-4DB2-BD59-A6C34878D82A}">
                    <a16:rowId xmlns="" xmlns:a16="http://schemas.microsoft.com/office/drawing/2014/main" val="10002"/>
                  </a:ext>
                </a:extLst>
              </a:tr>
              <a:tr h="280712">
                <a:tc>
                  <a:txBody>
                    <a:bodyPr/>
                    <a:lstStyle/>
                    <a:p>
                      <a:pPr>
                        <a:spcAft>
                          <a:spcPts val="0"/>
                        </a:spcAft>
                      </a:pPr>
                      <a:r>
                        <a:rPr lang="en-AU" sz="1200" b="1" dirty="0">
                          <a:effectLst/>
                          <a:latin typeface="+mj-lt"/>
                          <a:ea typeface="Calibri"/>
                          <a:cs typeface="Calibri"/>
                        </a:rPr>
                        <a:t>Couple, one child</a:t>
                      </a:r>
                      <a:endParaRPr lang="en-AU" sz="1200" dirty="0">
                        <a:effectLst/>
                        <a:latin typeface="+mj-lt"/>
                        <a:ea typeface="Calibri"/>
                        <a:cs typeface="Times New Roman"/>
                      </a:endParaRPr>
                    </a:p>
                  </a:txBody>
                  <a:tcPr marL="68580" marR="68580" marT="0" marB="0" anchor="ctr">
                    <a:lnL>
                      <a:noFill/>
                    </a:lnL>
                    <a:lnR>
                      <a:noFill/>
                    </a:lnR>
                    <a:lnT>
                      <a:noFill/>
                    </a:lnT>
                    <a:lnB>
                      <a:noFill/>
                    </a:lnB>
                  </a:tcPr>
                </a:tc>
                <a:tc>
                  <a:txBody>
                    <a:bodyPr/>
                    <a:lstStyle/>
                    <a:p>
                      <a:pPr algn="ctr">
                        <a:spcAft>
                          <a:spcPts val="0"/>
                        </a:spcAft>
                      </a:pPr>
                      <a:r>
                        <a:rPr lang="en-AU" sz="1200" b="1">
                          <a:effectLst/>
                          <a:latin typeface="+mj-lt"/>
                          <a:ea typeface="Calibri"/>
                          <a:cs typeface="Calibri"/>
                        </a:rPr>
                        <a:t>852.46</a:t>
                      </a:r>
                      <a:endParaRPr lang="en-AU" sz="1200">
                        <a:effectLst/>
                        <a:latin typeface="+mj-lt"/>
                        <a:ea typeface="Calibri"/>
                        <a:cs typeface="Times New Roman"/>
                      </a:endParaRPr>
                    </a:p>
                  </a:txBody>
                  <a:tcPr marL="68580" marR="68580" marT="0" marB="0" anchor="ctr">
                    <a:lnL>
                      <a:noFill/>
                    </a:lnL>
                    <a:lnR>
                      <a:noFill/>
                    </a:lnR>
                    <a:lnT>
                      <a:noFill/>
                    </a:lnT>
                    <a:lnB>
                      <a:noFill/>
                    </a:lnB>
                  </a:tcPr>
                </a:tc>
                <a:tc>
                  <a:txBody>
                    <a:bodyPr/>
                    <a:lstStyle/>
                    <a:p>
                      <a:pPr algn="ctr">
                        <a:spcAft>
                          <a:spcPts val="0"/>
                        </a:spcAft>
                      </a:pPr>
                      <a:r>
                        <a:rPr lang="en-AU" sz="1200" b="1">
                          <a:effectLst/>
                          <a:latin typeface="+mj-lt"/>
                          <a:ea typeface="Calibri"/>
                          <a:cs typeface="Calibri"/>
                        </a:rPr>
                        <a:t>794.12</a:t>
                      </a:r>
                      <a:endParaRPr lang="en-AU" sz="1200">
                        <a:effectLst/>
                        <a:latin typeface="+mj-lt"/>
                        <a:ea typeface="Calibri"/>
                        <a:cs typeface="Times New Roman"/>
                      </a:endParaRPr>
                    </a:p>
                  </a:txBody>
                  <a:tcPr marL="68580" marR="68580" marT="0" marB="0" anchor="ctr">
                    <a:lnL>
                      <a:noFill/>
                    </a:lnL>
                    <a:lnR>
                      <a:noFill/>
                    </a:lnR>
                    <a:lnT>
                      <a:noFill/>
                    </a:lnT>
                    <a:lnB>
                      <a:noFill/>
                    </a:lnB>
                  </a:tcPr>
                </a:tc>
                <a:tc>
                  <a:txBody>
                    <a:bodyPr/>
                    <a:lstStyle/>
                    <a:p>
                      <a:pPr algn="ctr">
                        <a:spcAft>
                          <a:spcPts val="0"/>
                        </a:spcAft>
                      </a:pPr>
                      <a:r>
                        <a:rPr lang="en-AU" sz="1200" b="1">
                          <a:effectLst/>
                          <a:latin typeface="+mj-lt"/>
                          <a:ea typeface="Calibri"/>
                          <a:cs typeface="Calibri"/>
                        </a:rPr>
                        <a:t>969.90</a:t>
                      </a:r>
                      <a:endParaRPr lang="en-AU" sz="1200">
                        <a:effectLst/>
                        <a:latin typeface="+mj-lt"/>
                        <a:ea typeface="Calibri"/>
                        <a:cs typeface="Times New Roman"/>
                      </a:endParaRPr>
                    </a:p>
                  </a:txBody>
                  <a:tcPr marL="68580" marR="68580" marT="0" marB="0" anchor="ctr">
                    <a:lnL>
                      <a:noFill/>
                    </a:lnL>
                    <a:lnR>
                      <a:noFill/>
                    </a:lnR>
                    <a:lnT>
                      <a:noFill/>
                    </a:lnT>
                    <a:lnB>
                      <a:noFill/>
                    </a:lnB>
                  </a:tcPr>
                </a:tc>
                <a:tc>
                  <a:txBody>
                    <a:bodyPr/>
                    <a:lstStyle/>
                    <a:p>
                      <a:pPr algn="ctr">
                        <a:spcAft>
                          <a:spcPts val="0"/>
                        </a:spcAft>
                      </a:pPr>
                      <a:r>
                        <a:rPr lang="en-AU" sz="1200" b="1" dirty="0">
                          <a:solidFill>
                            <a:srgbClr val="FF0000"/>
                          </a:solidFill>
                          <a:effectLst/>
                          <a:latin typeface="+mj-lt"/>
                          <a:ea typeface="Calibri"/>
                          <a:cs typeface="Calibri"/>
                        </a:rPr>
                        <a:t>1.221</a:t>
                      </a:r>
                      <a:endParaRPr lang="en-AU" sz="1200" dirty="0">
                        <a:solidFill>
                          <a:srgbClr val="FF0000"/>
                        </a:solidFill>
                        <a:effectLst/>
                        <a:latin typeface="+mj-lt"/>
                        <a:ea typeface="Calibri"/>
                        <a:cs typeface="Times New Roman"/>
                      </a:endParaRPr>
                    </a:p>
                  </a:txBody>
                  <a:tcPr marL="68580" marR="68580" marT="0" marB="0" anchor="ctr">
                    <a:lnL>
                      <a:noFill/>
                    </a:lnL>
                    <a:lnR>
                      <a:noFill/>
                    </a:lnR>
                    <a:lnT>
                      <a:noFill/>
                    </a:lnT>
                    <a:lnB>
                      <a:noFill/>
                    </a:lnB>
                  </a:tcPr>
                </a:tc>
                <a:tc>
                  <a:txBody>
                    <a:bodyPr/>
                    <a:lstStyle/>
                    <a:p>
                      <a:pPr algn="ctr">
                        <a:spcAft>
                          <a:spcPts val="0"/>
                        </a:spcAft>
                      </a:pPr>
                      <a:r>
                        <a:rPr lang="en-AU" sz="1200" b="1" dirty="0">
                          <a:effectLst/>
                          <a:latin typeface="+mj-lt"/>
                          <a:ea typeface="Calibri"/>
                          <a:cs typeface="Calibri"/>
                        </a:rPr>
                        <a:t>766.74</a:t>
                      </a:r>
                      <a:endParaRPr lang="en-AU" sz="1200" dirty="0">
                        <a:effectLst/>
                        <a:latin typeface="+mj-lt"/>
                        <a:ea typeface="Calibri"/>
                        <a:cs typeface="Times New Roman"/>
                      </a:endParaRPr>
                    </a:p>
                  </a:txBody>
                  <a:tcPr marL="68580" marR="68580" marT="0" marB="0" anchor="ctr">
                    <a:lnL>
                      <a:noFill/>
                    </a:lnL>
                    <a:lnR>
                      <a:noFill/>
                    </a:lnR>
                    <a:lnT>
                      <a:noFill/>
                    </a:lnT>
                    <a:lnB>
                      <a:noFill/>
                    </a:lnB>
                  </a:tcPr>
                </a:tc>
                <a:tc>
                  <a:txBody>
                    <a:bodyPr/>
                    <a:lstStyle/>
                    <a:p>
                      <a:pPr algn="ctr">
                        <a:spcAft>
                          <a:spcPts val="0"/>
                        </a:spcAft>
                      </a:pPr>
                      <a:r>
                        <a:rPr lang="en-AU" sz="1200" b="1" dirty="0">
                          <a:solidFill>
                            <a:srgbClr val="FF0000"/>
                          </a:solidFill>
                          <a:effectLst/>
                          <a:latin typeface="+mj-lt"/>
                          <a:ea typeface="Calibri"/>
                          <a:cs typeface="Calibri"/>
                        </a:rPr>
                        <a:t>0.965</a:t>
                      </a:r>
                      <a:endParaRPr lang="en-AU" sz="1200" dirty="0">
                        <a:solidFill>
                          <a:srgbClr val="FF0000"/>
                        </a:solidFill>
                        <a:effectLst/>
                        <a:latin typeface="+mj-lt"/>
                        <a:ea typeface="Calibri"/>
                        <a:cs typeface="Times New Roman"/>
                      </a:endParaRPr>
                    </a:p>
                  </a:txBody>
                  <a:tcPr marL="68580" marR="68580" marT="0" marB="0" anchor="ctr">
                    <a:lnL>
                      <a:noFill/>
                    </a:lnL>
                    <a:lnR>
                      <a:noFill/>
                    </a:lnR>
                    <a:lnT>
                      <a:noFill/>
                    </a:lnT>
                    <a:lnB>
                      <a:noFill/>
                    </a:lnB>
                  </a:tcPr>
                </a:tc>
                <a:extLst>
                  <a:ext uri="{0D108BD9-81ED-4DB2-BD59-A6C34878D82A}">
                    <a16:rowId xmlns="" xmlns:a16="http://schemas.microsoft.com/office/drawing/2014/main" val="10003"/>
                  </a:ext>
                </a:extLst>
              </a:tr>
              <a:tr h="280712">
                <a:tc>
                  <a:txBody>
                    <a:bodyPr/>
                    <a:lstStyle/>
                    <a:p>
                      <a:pPr>
                        <a:spcAft>
                          <a:spcPts val="0"/>
                        </a:spcAft>
                      </a:pPr>
                      <a:r>
                        <a:rPr lang="en-AU" sz="1200" b="1">
                          <a:effectLst/>
                          <a:latin typeface="+mj-lt"/>
                          <a:ea typeface="Calibri"/>
                          <a:cs typeface="Calibri"/>
                        </a:rPr>
                        <a:t>Couple, two children</a:t>
                      </a:r>
                      <a:endParaRPr lang="en-AU" sz="1200">
                        <a:effectLst/>
                        <a:latin typeface="+mj-lt"/>
                        <a:ea typeface="Calibri"/>
                        <a:cs typeface="Times New Roman"/>
                      </a:endParaRPr>
                    </a:p>
                  </a:txBody>
                  <a:tcPr marL="68580" marR="68580" marT="0" marB="0" anchor="ctr">
                    <a:lnL>
                      <a:noFill/>
                    </a:lnL>
                    <a:lnR>
                      <a:noFill/>
                    </a:lnR>
                    <a:lnT>
                      <a:noFill/>
                    </a:lnT>
                    <a:lnB>
                      <a:noFill/>
                    </a:lnB>
                  </a:tcPr>
                </a:tc>
                <a:tc>
                  <a:txBody>
                    <a:bodyPr/>
                    <a:lstStyle/>
                    <a:p>
                      <a:pPr algn="ctr">
                        <a:spcAft>
                          <a:spcPts val="0"/>
                        </a:spcAft>
                      </a:pPr>
                      <a:r>
                        <a:rPr lang="en-AU" sz="1200" b="1">
                          <a:effectLst/>
                          <a:latin typeface="+mj-lt"/>
                          <a:ea typeface="Calibri"/>
                          <a:cs typeface="Calibri"/>
                        </a:rPr>
                        <a:t>995.75</a:t>
                      </a:r>
                      <a:endParaRPr lang="en-AU" sz="1200">
                        <a:effectLst/>
                        <a:latin typeface="+mj-lt"/>
                        <a:ea typeface="Calibri"/>
                        <a:cs typeface="Times New Roman"/>
                      </a:endParaRPr>
                    </a:p>
                  </a:txBody>
                  <a:tcPr marL="68580" marR="68580" marT="0" marB="0" anchor="ctr">
                    <a:lnL>
                      <a:noFill/>
                    </a:lnL>
                    <a:lnR>
                      <a:noFill/>
                    </a:lnR>
                    <a:lnT>
                      <a:noFill/>
                    </a:lnT>
                    <a:lnB>
                      <a:noFill/>
                    </a:lnB>
                  </a:tcPr>
                </a:tc>
                <a:tc>
                  <a:txBody>
                    <a:bodyPr/>
                    <a:lstStyle/>
                    <a:p>
                      <a:pPr algn="ctr">
                        <a:spcAft>
                          <a:spcPts val="0"/>
                        </a:spcAft>
                      </a:pPr>
                      <a:r>
                        <a:rPr lang="en-AU" sz="1200" b="1">
                          <a:effectLst/>
                          <a:latin typeface="+mj-lt"/>
                          <a:ea typeface="Calibri"/>
                          <a:cs typeface="Calibri"/>
                        </a:rPr>
                        <a:t>926.48</a:t>
                      </a:r>
                      <a:endParaRPr lang="en-AU" sz="1200">
                        <a:effectLst/>
                        <a:latin typeface="+mj-lt"/>
                        <a:ea typeface="Calibri"/>
                        <a:cs typeface="Times New Roman"/>
                      </a:endParaRPr>
                    </a:p>
                  </a:txBody>
                  <a:tcPr marL="68580" marR="68580" marT="0" marB="0" anchor="ctr">
                    <a:lnL>
                      <a:noFill/>
                    </a:lnL>
                    <a:lnR>
                      <a:noFill/>
                    </a:lnR>
                    <a:lnT>
                      <a:noFill/>
                    </a:lnT>
                    <a:lnB>
                      <a:noFill/>
                    </a:lnB>
                  </a:tcPr>
                </a:tc>
                <a:tc>
                  <a:txBody>
                    <a:bodyPr/>
                    <a:lstStyle/>
                    <a:p>
                      <a:pPr algn="ctr">
                        <a:spcAft>
                          <a:spcPts val="0"/>
                        </a:spcAft>
                      </a:pPr>
                      <a:r>
                        <a:rPr lang="en-AU" sz="1200" b="1">
                          <a:effectLst/>
                          <a:latin typeface="+mj-lt"/>
                          <a:ea typeface="Calibri"/>
                          <a:cs typeface="Calibri"/>
                        </a:rPr>
                        <a:t>1,173.38</a:t>
                      </a:r>
                      <a:endParaRPr lang="en-AU" sz="1200">
                        <a:effectLst/>
                        <a:latin typeface="+mj-lt"/>
                        <a:ea typeface="Calibri"/>
                        <a:cs typeface="Times New Roman"/>
                      </a:endParaRPr>
                    </a:p>
                  </a:txBody>
                  <a:tcPr marL="68580" marR="68580" marT="0" marB="0" anchor="ctr">
                    <a:lnL>
                      <a:noFill/>
                    </a:lnL>
                    <a:lnR>
                      <a:noFill/>
                    </a:lnR>
                    <a:lnT>
                      <a:noFill/>
                    </a:lnT>
                    <a:lnB>
                      <a:noFill/>
                    </a:lnB>
                  </a:tcPr>
                </a:tc>
                <a:tc>
                  <a:txBody>
                    <a:bodyPr/>
                    <a:lstStyle/>
                    <a:p>
                      <a:pPr algn="ctr">
                        <a:spcAft>
                          <a:spcPts val="0"/>
                        </a:spcAft>
                      </a:pPr>
                      <a:r>
                        <a:rPr lang="en-AU" sz="1200" b="1" dirty="0">
                          <a:solidFill>
                            <a:srgbClr val="FF0000"/>
                          </a:solidFill>
                          <a:effectLst/>
                          <a:latin typeface="+mj-lt"/>
                          <a:ea typeface="Calibri"/>
                          <a:cs typeface="Calibri"/>
                        </a:rPr>
                        <a:t>1.266</a:t>
                      </a:r>
                      <a:endParaRPr lang="en-AU" sz="1200" dirty="0">
                        <a:solidFill>
                          <a:srgbClr val="FF0000"/>
                        </a:solidFill>
                        <a:effectLst/>
                        <a:latin typeface="+mj-lt"/>
                        <a:ea typeface="Calibri"/>
                        <a:cs typeface="Times New Roman"/>
                      </a:endParaRPr>
                    </a:p>
                  </a:txBody>
                  <a:tcPr marL="68580" marR="68580" marT="0" marB="0" anchor="ctr">
                    <a:lnL>
                      <a:noFill/>
                    </a:lnL>
                    <a:lnR>
                      <a:noFill/>
                    </a:lnR>
                    <a:lnT>
                      <a:noFill/>
                    </a:lnT>
                    <a:lnB>
                      <a:noFill/>
                    </a:lnB>
                  </a:tcPr>
                </a:tc>
                <a:tc>
                  <a:txBody>
                    <a:bodyPr/>
                    <a:lstStyle/>
                    <a:p>
                      <a:pPr algn="ctr">
                        <a:spcAft>
                          <a:spcPts val="0"/>
                        </a:spcAft>
                      </a:pPr>
                      <a:r>
                        <a:rPr lang="en-AU" sz="1200" b="1">
                          <a:effectLst/>
                          <a:latin typeface="+mj-lt"/>
                          <a:ea typeface="Calibri"/>
                          <a:cs typeface="Calibri"/>
                        </a:rPr>
                        <a:t>940.37</a:t>
                      </a:r>
                      <a:endParaRPr lang="en-AU" sz="1200">
                        <a:effectLst/>
                        <a:latin typeface="+mj-lt"/>
                        <a:ea typeface="Calibri"/>
                        <a:cs typeface="Times New Roman"/>
                      </a:endParaRPr>
                    </a:p>
                  </a:txBody>
                  <a:tcPr marL="68580" marR="68580" marT="0" marB="0" anchor="ctr">
                    <a:lnL>
                      <a:noFill/>
                    </a:lnL>
                    <a:lnR>
                      <a:noFill/>
                    </a:lnR>
                    <a:lnT>
                      <a:noFill/>
                    </a:lnT>
                    <a:lnB>
                      <a:noFill/>
                    </a:lnB>
                  </a:tcPr>
                </a:tc>
                <a:tc>
                  <a:txBody>
                    <a:bodyPr/>
                    <a:lstStyle/>
                    <a:p>
                      <a:pPr algn="ctr">
                        <a:spcAft>
                          <a:spcPts val="0"/>
                        </a:spcAft>
                      </a:pPr>
                      <a:r>
                        <a:rPr lang="en-AU" sz="1200" b="1" dirty="0">
                          <a:solidFill>
                            <a:srgbClr val="FF0000"/>
                          </a:solidFill>
                          <a:effectLst/>
                          <a:latin typeface="+mj-lt"/>
                          <a:ea typeface="Calibri"/>
                          <a:cs typeface="Calibri"/>
                        </a:rPr>
                        <a:t>1.015</a:t>
                      </a:r>
                      <a:endParaRPr lang="en-AU" sz="1200" dirty="0">
                        <a:solidFill>
                          <a:srgbClr val="FF0000"/>
                        </a:solidFill>
                        <a:effectLst/>
                        <a:latin typeface="+mj-lt"/>
                        <a:ea typeface="Calibri"/>
                        <a:cs typeface="Times New Roman"/>
                      </a:endParaRPr>
                    </a:p>
                  </a:txBody>
                  <a:tcPr marL="68580" marR="68580" marT="0" marB="0" anchor="ctr">
                    <a:lnL>
                      <a:noFill/>
                    </a:lnL>
                    <a:lnR>
                      <a:noFill/>
                    </a:lnR>
                    <a:lnT>
                      <a:noFill/>
                    </a:lnT>
                    <a:lnB>
                      <a:noFill/>
                    </a:lnB>
                  </a:tcPr>
                </a:tc>
                <a:extLst>
                  <a:ext uri="{0D108BD9-81ED-4DB2-BD59-A6C34878D82A}">
                    <a16:rowId xmlns="" xmlns:a16="http://schemas.microsoft.com/office/drawing/2014/main" val="10004"/>
                  </a:ext>
                </a:extLst>
              </a:tr>
              <a:tr h="561423">
                <a:tc>
                  <a:txBody>
                    <a:bodyPr/>
                    <a:lstStyle/>
                    <a:p>
                      <a:pPr>
                        <a:spcAft>
                          <a:spcPts val="0"/>
                        </a:spcAft>
                      </a:pPr>
                      <a:r>
                        <a:rPr lang="en-AU" sz="1200" b="1">
                          <a:effectLst/>
                          <a:latin typeface="+mj-lt"/>
                          <a:ea typeface="Calibri"/>
                          <a:cs typeface="Calibri"/>
                        </a:rPr>
                        <a:t>Sole parent, one child</a:t>
                      </a:r>
                      <a:endParaRPr lang="en-AU" sz="1200">
                        <a:effectLst/>
                        <a:latin typeface="+mj-lt"/>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AU" sz="1200" b="1">
                          <a:effectLst/>
                          <a:latin typeface="+mj-lt"/>
                          <a:ea typeface="Calibri"/>
                          <a:cs typeface="Calibri"/>
                        </a:rPr>
                        <a:t>680.59</a:t>
                      </a:r>
                      <a:endParaRPr lang="en-AU" sz="1200">
                        <a:effectLst/>
                        <a:latin typeface="+mj-lt"/>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AU" sz="1200" b="1">
                          <a:effectLst/>
                          <a:latin typeface="+mj-lt"/>
                          <a:ea typeface="Calibri"/>
                          <a:cs typeface="Calibri"/>
                        </a:rPr>
                        <a:t>563.43</a:t>
                      </a:r>
                      <a:endParaRPr lang="en-AU" sz="1200">
                        <a:effectLst/>
                        <a:latin typeface="+mj-lt"/>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AU" sz="1200" b="1">
                          <a:effectLst/>
                          <a:latin typeface="+mj-lt"/>
                          <a:ea typeface="Calibri"/>
                          <a:cs typeface="Calibri"/>
                        </a:rPr>
                        <a:t>827.70</a:t>
                      </a:r>
                      <a:endParaRPr lang="en-AU" sz="1200">
                        <a:effectLst/>
                        <a:latin typeface="+mj-lt"/>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AU" sz="1200" b="1" dirty="0">
                          <a:solidFill>
                            <a:srgbClr val="FF0000"/>
                          </a:solidFill>
                          <a:effectLst/>
                          <a:latin typeface="+mj-lt"/>
                          <a:ea typeface="Calibri"/>
                          <a:cs typeface="Calibri"/>
                        </a:rPr>
                        <a:t>1.469</a:t>
                      </a:r>
                      <a:endParaRPr lang="en-AU" sz="1200" dirty="0">
                        <a:solidFill>
                          <a:srgbClr val="FF0000"/>
                        </a:solidFill>
                        <a:effectLst/>
                        <a:latin typeface="+mj-lt"/>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AU" sz="1200" b="1">
                          <a:effectLst/>
                          <a:latin typeface="+mj-lt"/>
                          <a:ea typeface="Calibri"/>
                          <a:cs typeface="Calibri"/>
                        </a:rPr>
                        <a:t>675.18</a:t>
                      </a:r>
                      <a:endParaRPr lang="en-AU" sz="1200">
                        <a:effectLst/>
                        <a:latin typeface="+mj-lt"/>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AU" sz="1200" b="1" dirty="0">
                          <a:solidFill>
                            <a:srgbClr val="FF0000"/>
                          </a:solidFill>
                          <a:effectLst/>
                          <a:latin typeface="+mj-lt"/>
                          <a:ea typeface="Calibri"/>
                          <a:cs typeface="Calibri"/>
                        </a:rPr>
                        <a:t>1.198</a:t>
                      </a:r>
                      <a:endParaRPr lang="en-AU" sz="1200" dirty="0">
                        <a:solidFill>
                          <a:srgbClr val="FF0000"/>
                        </a:solidFill>
                        <a:effectLst/>
                        <a:latin typeface="+mj-lt"/>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42439975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40A737A-8A70-45CE-8C0C-6BE1F5E7084A}"/>
              </a:ext>
            </a:extLst>
          </p:cNvPr>
          <p:cNvSpPr>
            <a:spLocks noGrp="1"/>
          </p:cNvSpPr>
          <p:nvPr>
            <p:ph type="title"/>
          </p:nvPr>
        </p:nvSpPr>
        <p:spPr>
          <a:xfrm>
            <a:off x="468313" y="188641"/>
            <a:ext cx="8208962" cy="360040"/>
          </a:xfrm>
        </p:spPr>
        <p:txBody>
          <a:bodyPr/>
          <a:lstStyle/>
          <a:p>
            <a:r>
              <a:rPr lang="en-AU" sz="2000" dirty="0"/>
              <a:t>Assessing the Adequacy of the Social Safety Net </a:t>
            </a:r>
          </a:p>
        </p:txBody>
      </p:sp>
      <p:sp>
        <p:nvSpPr>
          <p:cNvPr id="3" name="Text Placeholder 2">
            <a:extLst>
              <a:ext uri="{FF2B5EF4-FFF2-40B4-BE49-F238E27FC236}">
                <a16:creationId xmlns="" xmlns:a16="http://schemas.microsoft.com/office/drawing/2014/main" id="{9DDA19F1-DED6-4487-B075-F87538AD1AD8}"/>
              </a:ext>
            </a:extLst>
          </p:cNvPr>
          <p:cNvSpPr>
            <a:spLocks noGrp="1"/>
          </p:cNvSpPr>
          <p:nvPr>
            <p:ph type="body" idx="10"/>
          </p:nvPr>
        </p:nvSpPr>
        <p:spPr/>
        <p:txBody>
          <a:bodyPr/>
          <a:lstStyle/>
          <a:p>
            <a:endParaRPr lang="en-AU" dirty="0"/>
          </a:p>
          <a:p>
            <a:endParaRPr lang="en-AU" dirty="0"/>
          </a:p>
        </p:txBody>
      </p:sp>
      <p:graphicFrame>
        <p:nvGraphicFramePr>
          <p:cNvPr id="6" name="Table 5">
            <a:extLst>
              <a:ext uri="{FF2B5EF4-FFF2-40B4-BE49-F238E27FC236}">
                <a16:creationId xmlns="" xmlns:a16="http://schemas.microsoft.com/office/drawing/2014/main" id="{A554E4EA-A0F0-4EA2-BF97-361AFA053E35}"/>
              </a:ext>
            </a:extLst>
          </p:cNvPr>
          <p:cNvGraphicFramePr>
            <a:graphicFrameLocks noGrp="1"/>
          </p:cNvGraphicFramePr>
          <p:nvPr>
            <p:extLst>
              <p:ext uri="{D42A27DB-BD31-4B8C-83A1-F6EECF244321}">
                <p14:modId xmlns:p14="http://schemas.microsoft.com/office/powerpoint/2010/main" val="3572900673"/>
              </p:ext>
            </p:extLst>
          </p:nvPr>
        </p:nvGraphicFramePr>
        <p:xfrm>
          <a:off x="683568" y="1880382"/>
          <a:ext cx="7704858" cy="2482214"/>
        </p:xfrm>
        <a:graphic>
          <a:graphicData uri="http://schemas.openxmlformats.org/drawingml/2006/table">
            <a:tbl>
              <a:tblPr/>
              <a:tblGrid>
                <a:gridCol w="1958376">
                  <a:extLst>
                    <a:ext uri="{9D8B030D-6E8A-4147-A177-3AD203B41FA5}">
                      <a16:colId xmlns="" xmlns:a16="http://schemas.microsoft.com/office/drawing/2014/main" val="3189603231"/>
                    </a:ext>
                  </a:extLst>
                </a:gridCol>
                <a:gridCol w="957747">
                  <a:extLst>
                    <a:ext uri="{9D8B030D-6E8A-4147-A177-3AD203B41FA5}">
                      <a16:colId xmlns="" xmlns:a16="http://schemas.microsoft.com/office/drawing/2014/main" val="2100396106"/>
                    </a:ext>
                  </a:extLst>
                </a:gridCol>
                <a:gridCol w="957747">
                  <a:extLst>
                    <a:ext uri="{9D8B030D-6E8A-4147-A177-3AD203B41FA5}">
                      <a16:colId xmlns="" xmlns:a16="http://schemas.microsoft.com/office/drawing/2014/main" val="2502585046"/>
                    </a:ext>
                  </a:extLst>
                </a:gridCol>
                <a:gridCol w="957747">
                  <a:extLst>
                    <a:ext uri="{9D8B030D-6E8A-4147-A177-3AD203B41FA5}">
                      <a16:colId xmlns="" xmlns:a16="http://schemas.microsoft.com/office/drawing/2014/main" val="921964907"/>
                    </a:ext>
                  </a:extLst>
                </a:gridCol>
                <a:gridCol w="957747">
                  <a:extLst>
                    <a:ext uri="{9D8B030D-6E8A-4147-A177-3AD203B41FA5}">
                      <a16:colId xmlns="" xmlns:a16="http://schemas.microsoft.com/office/drawing/2014/main" val="638852356"/>
                    </a:ext>
                  </a:extLst>
                </a:gridCol>
                <a:gridCol w="957747">
                  <a:extLst>
                    <a:ext uri="{9D8B030D-6E8A-4147-A177-3AD203B41FA5}">
                      <a16:colId xmlns="" xmlns:a16="http://schemas.microsoft.com/office/drawing/2014/main" val="3222954785"/>
                    </a:ext>
                  </a:extLst>
                </a:gridCol>
                <a:gridCol w="957747">
                  <a:extLst>
                    <a:ext uri="{9D8B030D-6E8A-4147-A177-3AD203B41FA5}">
                      <a16:colId xmlns="" xmlns:a16="http://schemas.microsoft.com/office/drawing/2014/main" val="2943348999"/>
                    </a:ext>
                  </a:extLst>
                </a:gridCol>
              </a:tblGrid>
              <a:tr h="301932">
                <a:tc>
                  <a:txBody>
                    <a:bodyPr/>
                    <a:lstStyle/>
                    <a:p>
                      <a:pPr algn="l" fontAlgn="t"/>
                      <a:r>
                        <a:rPr lang="en-AU" sz="1200" b="1" i="0" u="none" strike="noStrike" dirty="0">
                          <a:solidFill>
                            <a:srgbClr val="000000"/>
                          </a:solidFill>
                          <a:effectLst/>
                          <a:latin typeface="Arial" panose="020B0604020202020204" pitchFamily="34" charset="0"/>
                        </a:rPr>
                        <a:t>Family type</a:t>
                      </a:r>
                    </a:p>
                  </a:txBody>
                  <a:tcPr marL="9525" marR="9525" marT="9525">
                    <a:lnL>
                      <a:noFill/>
                    </a:lnL>
                    <a:lnR>
                      <a:noFill/>
                    </a:lnR>
                    <a:lnT w="6350" cap="flat" cmpd="sng" algn="ctr">
                      <a:solidFill>
                        <a:srgbClr val="000000"/>
                      </a:solidFill>
                      <a:prstDash val="solid"/>
                      <a:round/>
                      <a:headEnd type="none" w="med" len="med"/>
                      <a:tailEnd type="none" w="med" len="med"/>
                    </a:lnT>
                    <a:lnB>
                      <a:noFill/>
                    </a:lnB>
                  </a:tcPr>
                </a:tc>
                <a:tc gridSpan="3">
                  <a:txBody>
                    <a:bodyPr/>
                    <a:lstStyle/>
                    <a:p>
                      <a:pPr algn="ctr" fontAlgn="t"/>
                      <a:r>
                        <a:rPr lang="en-AU" sz="1200" b="1" i="0" u="none" strike="noStrike" dirty="0">
                          <a:solidFill>
                            <a:srgbClr val="000000"/>
                          </a:solidFill>
                          <a:effectLst/>
                          <a:latin typeface="Arial" panose="020B0604020202020204" pitchFamily="34" charset="0"/>
                        </a:rPr>
                        <a:t>Low-paid</a:t>
                      </a:r>
                    </a:p>
                  </a:txBody>
                  <a:tcPr marL="9525" marR="9525" marT="9525">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AU"/>
                    </a:p>
                  </a:txBody>
                  <a:tcPr/>
                </a:tc>
                <a:tc hMerge="1">
                  <a:txBody>
                    <a:bodyPr/>
                    <a:lstStyle/>
                    <a:p>
                      <a:endParaRPr lang="en-AU"/>
                    </a:p>
                  </a:txBody>
                  <a:tcPr/>
                </a:tc>
                <a:tc gridSpan="3">
                  <a:txBody>
                    <a:bodyPr/>
                    <a:lstStyle/>
                    <a:p>
                      <a:pPr algn="ctr" fontAlgn="t"/>
                      <a:r>
                        <a:rPr lang="en-AU" sz="1200" b="1" i="0" u="none" strike="noStrike" dirty="0">
                          <a:solidFill>
                            <a:srgbClr val="000000"/>
                          </a:solidFill>
                          <a:effectLst/>
                          <a:latin typeface="Arial" panose="020B0604020202020204" pitchFamily="34" charset="0"/>
                        </a:rPr>
                        <a:t>Unemployed</a:t>
                      </a:r>
                    </a:p>
                  </a:txBody>
                  <a:tcPr marL="9525" marR="9525" marT="9525">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AU"/>
                    </a:p>
                  </a:txBody>
                  <a:tcPr/>
                </a:tc>
                <a:tc hMerge="1">
                  <a:txBody>
                    <a:bodyPr/>
                    <a:lstStyle/>
                    <a:p>
                      <a:endParaRPr lang="en-AU"/>
                    </a:p>
                  </a:txBody>
                  <a:tcPr/>
                </a:tc>
                <a:extLst>
                  <a:ext uri="{0D108BD9-81ED-4DB2-BD59-A6C34878D82A}">
                    <a16:rowId xmlns="" xmlns:a16="http://schemas.microsoft.com/office/drawing/2014/main" val="4097470444"/>
                  </a:ext>
                </a:extLst>
              </a:tr>
              <a:tr h="670622">
                <a:tc>
                  <a:txBody>
                    <a:bodyPr/>
                    <a:lstStyle/>
                    <a:p>
                      <a:pPr algn="l" fontAlgn="t"/>
                      <a:endParaRPr lang="en-AU" sz="1000" b="0" i="0" u="none" strike="noStrike">
                        <a:solidFill>
                          <a:srgbClr val="000000"/>
                        </a:solidFill>
                        <a:effectLst/>
                        <a:latin typeface="Arial" panose="020B0604020202020204" pitchFamily="34" charset="0"/>
                      </a:endParaRPr>
                    </a:p>
                  </a:txBody>
                  <a:tcPr marL="9525" marR="9525" marT="9525">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t"/>
                      <a:r>
                        <a:rPr lang="en-AU" sz="1000" b="1" i="1" u="none" strike="noStrike" dirty="0">
                          <a:solidFill>
                            <a:srgbClr val="000000"/>
                          </a:solidFill>
                          <a:effectLst/>
                          <a:latin typeface="Arial" panose="020B0604020202020204" pitchFamily="34" charset="0"/>
                        </a:rPr>
                        <a:t>Grossed-up   Budget Standard (1)</a:t>
                      </a:r>
                    </a:p>
                  </a:txBody>
                  <a:tcPr marL="9525" marR="9525" marT="9525">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t"/>
                      <a:r>
                        <a:rPr lang="en-AU" sz="1000" b="1" i="1" u="none" strike="noStrike" dirty="0">
                          <a:solidFill>
                            <a:srgbClr val="000000"/>
                          </a:solidFill>
                          <a:effectLst/>
                          <a:latin typeface="Arial" panose="020B0604020202020204" pitchFamily="34" charset="0"/>
                        </a:rPr>
                        <a:t>Safety net Income (2)</a:t>
                      </a:r>
                    </a:p>
                  </a:txBody>
                  <a:tcPr marL="9525" marR="9525" marT="9525">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t"/>
                      <a:r>
                        <a:rPr lang="en-AU" sz="1000" b="1" i="1" u="none" strike="noStrike" dirty="0">
                          <a:solidFill>
                            <a:srgbClr val="000000"/>
                          </a:solidFill>
                          <a:effectLst/>
                          <a:latin typeface="Arial" panose="020B0604020202020204" pitchFamily="34" charset="0"/>
                        </a:rPr>
                        <a:t>(2) minus (1)</a:t>
                      </a:r>
                    </a:p>
                  </a:txBody>
                  <a:tcPr marL="9525" marR="9525" marT="9525">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t"/>
                      <a:r>
                        <a:rPr lang="en-AU" sz="1000" b="1" i="1" u="none" strike="noStrike" dirty="0">
                          <a:solidFill>
                            <a:srgbClr val="000000"/>
                          </a:solidFill>
                          <a:effectLst/>
                          <a:latin typeface="Arial" panose="020B0604020202020204" pitchFamily="34" charset="0"/>
                        </a:rPr>
                        <a:t>Grossed-up    Budget Standard (1)</a:t>
                      </a:r>
                    </a:p>
                  </a:txBody>
                  <a:tcPr marL="9525" marR="9525" marT="9525">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t"/>
                      <a:r>
                        <a:rPr lang="en-AU" sz="1000" b="1" i="1" u="none" strike="noStrike" dirty="0">
                          <a:solidFill>
                            <a:srgbClr val="000000"/>
                          </a:solidFill>
                          <a:effectLst/>
                          <a:latin typeface="Arial" panose="020B0604020202020204" pitchFamily="34" charset="0"/>
                        </a:rPr>
                        <a:t>Safety net Income (2)</a:t>
                      </a:r>
                    </a:p>
                  </a:txBody>
                  <a:tcPr marL="9525" marR="9525" marT="9525">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t"/>
                      <a:r>
                        <a:rPr lang="en-AU" sz="1000" b="1" i="1" u="none" strike="noStrike" dirty="0">
                          <a:solidFill>
                            <a:srgbClr val="000000"/>
                          </a:solidFill>
                          <a:effectLst/>
                          <a:latin typeface="Arial" panose="020B0604020202020204" pitchFamily="34" charset="0"/>
                        </a:rPr>
                        <a:t>(2) minus (1)</a:t>
                      </a:r>
                    </a:p>
                  </a:txBody>
                  <a:tcPr marL="9525" marR="9525" marT="9525">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41033510"/>
                  </a:ext>
                </a:extLst>
              </a:tr>
              <a:tr h="301932">
                <a:tc>
                  <a:txBody>
                    <a:bodyPr/>
                    <a:lstStyle/>
                    <a:p>
                      <a:pPr algn="l" fontAlgn="t"/>
                      <a:r>
                        <a:rPr lang="en-AU" sz="1000" b="1" i="0" u="none" strike="noStrike" dirty="0">
                          <a:solidFill>
                            <a:srgbClr val="000000"/>
                          </a:solidFill>
                          <a:effectLst/>
                          <a:latin typeface="Arial" panose="020B0604020202020204" pitchFamily="34" charset="0"/>
                        </a:rPr>
                        <a:t>Single adult</a:t>
                      </a:r>
                    </a:p>
                  </a:txBody>
                  <a:tcPr marL="9525" marR="9525" marT="9525">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t"/>
                      <a:r>
                        <a:rPr lang="en-AU" sz="1000" b="1" i="0" u="none" strike="noStrike" dirty="0">
                          <a:solidFill>
                            <a:srgbClr val="000000"/>
                          </a:solidFill>
                          <a:effectLst/>
                          <a:latin typeface="Arial" panose="020B0604020202020204" pitchFamily="34" charset="0"/>
                        </a:rPr>
                        <a:t>597.31</a:t>
                      </a:r>
                    </a:p>
                  </a:txBody>
                  <a:tcPr marL="9525" marR="9525" marT="9525">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t"/>
                      <a:r>
                        <a:rPr lang="en-AU" sz="1000" b="1" i="0" u="none" strike="noStrike" dirty="0">
                          <a:solidFill>
                            <a:srgbClr val="000000"/>
                          </a:solidFill>
                          <a:effectLst/>
                          <a:latin typeface="Arial" panose="020B0604020202020204" pitchFamily="34" charset="0"/>
                        </a:rPr>
                        <a:t>659.22</a:t>
                      </a:r>
                    </a:p>
                  </a:txBody>
                  <a:tcPr marL="9525" marR="9525" marT="9525">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t"/>
                      <a:r>
                        <a:rPr lang="en-AU" sz="1000" b="1" i="0" u="none" strike="noStrike" dirty="0">
                          <a:solidFill>
                            <a:srgbClr val="FF0000"/>
                          </a:solidFill>
                          <a:effectLst/>
                          <a:latin typeface="Arial" panose="020B0604020202020204" pitchFamily="34" charset="0"/>
                        </a:rPr>
                        <a:t>61.91</a:t>
                      </a:r>
                    </a:p>
                  </a:txBody>
                  <a:tcPr marL="9525" marR="9525" marT="9525">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t"/>
                      <a:r>
                        <a:rPr lang="en-AU" sz="1000" b="1" i="0" u="none" strike="noStrike" dirty="0">
                          <a:solidFill>
                            <a:srgbClr val="000000"/>
                          </a:solidFill>
                          <a:effectLst/>
                          <a:latin typeface="Arial" panose="020B0604020202020204" pitchFamily="34" charset="0"/>
                        </a:rPr>
                        <a:t>433.68</a:t>
                      </a:r>
                    </a:p>
                  </a:txBody>
                  <a:tcPr marL="9525" marR="9525" marT="9525">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t"/>
                      <a:r>
                        <a:rPr lang="en-AU" sz="1000" b="1" i="0" u="none" strike="noStrike" dirty="0">
                          <a:solidFill>
                            <a:srgbClr val="000000"/>
                          </a:solidFill>
                          <a:effectLst/>
                          <a:latin typeface="Arial" panose="020B0604020202020204" pitchFamily="34" charset="0"/>
                        </a:rPr>
                        <a:t>337.68</a:t>
                      </a:r>
                    </a:p>
                  </a:txBody>
                  <a:tcPr marL="9525" marR="9525" marT="9525">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t"/>
                      <a:r>
                        <a:rPr lang="en-AU" sz="1000" b="1" i="0" u="none" strike="noStrike" dirty="0">
                          <a:solidFill>
                            <a:srgbClr val="FF0000"/>
                          </a:solidFill>
                          <a:effectLst/>
                          <a:latin typeface="Arial" panose="020B0604020202020204" pitchFamily="34" charset="0"/>
                        </a:rPr>
                        <a:t>-96.00</a:t>
                      </a:r>
                    </a:p>
                  </a:txBody>
                  <a:tcPr marL="9525" marR="9525" marT="9525">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2955639066"/>
                  </a:ext>
                </a:extLst>
              </a:tr>
              <a:tr h="301932">
                <a:tc>
                  <a:txBody>
                    <a:bodyPr/>
                    <a:lstStyle/>
                    <a:p>
                      <a:pPr algn="l" fontAlgn="t"/>
                      <a:r>
                        <a:rPr lang="en-AU" sz="1000" b="1" i="0" u="none" strike="noStrike">
                          <a:solidFill>
                            <a:srgbClr val="000000"/>
                          </a:solidFill>
                          <a:effectLst/>
                          <a:latin typeface="Arial" panose="020B0604020202020204" pitchFamily="34" charset="0"/>
                        </a:rPr>
                        <a:t>Couple with no children</a:t>
                      </a:r>
                    </a:p>
                  </a:txBody>
                  <a:tcPr marL="9525" marR="9525" marT="9525">
                    <a:lnL>
                      <a:noFill/>
                    </a:lnL>
                    <a:lnR>
                      <a:noFill/>
                    </a:lnR>
                    <a:lnT>
                      <a:noFill/>
                    </a:lnT>
                    <a:lnB>
                      <a:noFill/>
                    </a:lnB>
                  </a:tcPr>
                </a:tc>
                <a:tc>
                  <a:txBody>
                    <a:bodyPr/>
                    <a:lstStyle/>
                    <a:p>
                      <a:pPr algn="ctr" fontAlgn="t"/>
                      <a:r>
                        <a:rPr lang="en-AU" sz="1000" b="1" i="0" u="none" strike="noStrike" dirty="0">
                          <a:solidFill>
                            <a:srgbClr val="000000"/>
                          </a:solidFill>
                          <a:effectLst/>
                          <a:latin typeface="Arial" panose="020B0604020202020204" pitchFamily="34" charset="0"/>
                        </a:rPr>
                        <a:t>833.24</a:t>
                      </a:r>
                    </a:p>
                  </a:txBody>
                  <a:tcPr marL="9525" marR="9525" marT="9525">
                    <a:lnL>
                      <a:noFill/>
                    </a:lnL>
                    <a:lnR>
                      <a:noFill/>
                    </a:lnR>
                    <a:lnT>
                      <a:noFill/>
                    </a:lnT>
                    <a:lnB>
                      <a:noFill/>
                    </a:lnB>
                  </a:tcPr>
                </a:tc>
                <a:tc>
                  <a:txBody>
                    <a:bodyPr/>
                    <a:lstStyle/>
                    <a:p>
                      <a:pPr algn="ctr" fontAlgn="t"/>
                      <a:r>
                        <a:rPr lang="en-AU" sz="1000" b="1" i="0" u="none" strike="noStrike" dirty="0">
                          <a:solidFill>
                            <a:srgbClr val="000000"/>
                          </a:solidFill>
                          <a:effectLst/>
                          <a:latin typeface="Arial" panose="020B0604020202020204" pitchFamily="34" charset="0"/>
                        </a:rPr>
                        <a:t>794.21</a:t>
                      </a:r>
                    </a:p>
                  </a:txBody>
                  <a:tcPr marL="9525" marR="9525" marT="9525">
                    <a:lnL>
                      <a:noFill/>
                    </a:lnL>
                    <a:lnR>
                      <a:noFill/>
                    </a:lnR>
                    <a:lnT>
                      <a:noFill/>
                    </a:lnT>
                    <a:lnB>
                      <a:noFill/>
                    </a:lnB>
                  </a:tcPr>
                </a:tc>
                <a:tc>
                  <a:txBody>
                    <a:bodyPr/>
                    <a:lstStyle/>
                    <a:p>
                      <a:pPr algn="ctr" fontAlgn="t"/>
                      <a:r>
                        <a:rPr lang="en-AU" sz="1000" b="1" i="0" u="none" strike="noStrike" dirty="0">
                          <a:solidFill>
                            <a:srgbClr val="FF0000"/>
                          </a:solidFill>
                          <a:effectLst/>
                          <a:latin typeface="Arial" panose="020B0604020202020204" pitchFamily="34" charset="0"/>
                        </a:rPr>
                        <a:t>-39.03</a:t>
                      </a:r>
                    </a:p>
                  </a:txBody>
                  <a:tcPr marL="9525" marR="9525" marT="9525">
                    <a:lnL>
                      <a:noFill/>
                    </a:lnL>
                    <a:lnR>
                      <a:noFill/>
                    </a:lnR>
                    <a:lnT>
                      <a:noFill/>
                    </a:lnT>
                    <a:lnB>
                      <a:noFill/>
                    </a:lnB>
                  </a:tcPr>
                </a:tc>
                <a:tc>
                  <a:txBody>
                    <a:bodyPr/>
                    <a:lstStyle/>
                    <a:p>
                      <a:pPr algn="ctr" fontAlgn="t"/>
                      <a:r>
                        <a:rPr lang="en-AU" sz="1000" b="1" i="0" u="none" strike="noStrike" dirty="0">
                          <a:solidFill>
                            <a:srgbClr val="000000"/>
                          </a:solidFill>
                          <a:effectLst/>
                          <a:latin typeface="Arial" panose="020B0604020202020204" pitchFamily="34" charset="0"/>
                        </a:rPr>
                        <a:t>660.25</a:t>
                      </a:r>
                    </a:p>
                  </a:txBody>
                  <a:tcPr marL="9525" marR="9525" marT="9525">
                    <a:lnL>
                      <a:noFill/>
                    </a:lnL>
                    <a:lnR>
                      <a:noFill/>
                    </a:lnR>
                    <a:lnT>
                      <a:noFill/>
                    </a:lnT>
                    <a:lnB>
                      <a:noFill/>
                    </a:lnB>
                  </a:tcPr>
                </a:tc>
                <a:tc>
                  <a:txBody>
                    <a:bodyPr/>
                    <a:lstStyle/>
                    <a:p>
                      <a:pPr algn="ctr" fontAlgn="t"/>
                      <a:r>
                        <a:rPr lang="en-AU" sz="1000" b="1" i="0" u="none" strike="noStrike" dirty="0">
                          <a:solidFill>
                            <a:srgbClr val="000000"/>
                          </a:solidFill>
                          <a:effectLst/>
                          <a:latin typeface="Arial" panose="020B0604020202020204" pitchFamily="34" charset="0"/>
                        </a:rPr>
                        <a:t>552.84</a:t>
                      </a:r>
                    </a:p>
                  </a:txBody>
                  <a:tcPr marL="9525" marR="9525" marT="9525">
                    <a:lnL>
                      <a:noFill/>
                    </a:lnL>
                    <a:lnR>
                      <a:noFill/>
                    </a:lnR>
                    <a:lnT>
                      <a:noFill/>
                    </a:lnT>
                    <a:lnB>
                      <a:noFill/>
                    </a:lnB>
                  </a:tcPr>
                </a:tc>
                <a:tc>
                  <a:txBody>
                    <a:bodyPr/>
                    <a:lstStyle/>
                    <a:p>
                      <a:pPr algn="ctr" fontAlgn="t"/>
                      <a:r>
                        <a:rPr lang="en-AU" sz="1000" b="1" i="0" u="none" strike="noStrike" dirty="0">
                          <a:solidFill>
                            <a:srgbClr val="FF0000"/>
                          </a:solidFill>
                          <a:effectLst/>
                          <a:latin typeface="Arial" panose="020B0604020202020204" pitchFamily="34" charset="0"/>
                        </a:rPr>
                        <a:t>-107.41</a:t>
                      </a:r>
                    </a:p>
                  </a:txBody>
                  <a:tcPr marL="9525" marR="9525" marT="9525">
                    <a:lnL>
                      <a:noFill/>
                    </a:lnL>
                    <a:lnR>
                      <a:noFill/>
                    </a:lnR>
                    <a:lnT>
                      <a:noFill/>
                    </a:lnT>
                    <a:lnB>
                      <a:noFill/>
                    </a:lnB>
                  </a:tcPr>
                </a:tc>
                <a:extLst>
                  <a:ext uri="{0D108BD9-81ED-4DB2-BD59-A6C34878D82A}">
                    <a16:rowId xmlns="" xmlns:a16="http://schemas.microsoft.com/office/drawing/2014/main" val="4269793874"/>
                  </a:ext>
                </a:extLst>
              </a:tr>
              <a:tr h="301932">
                <a:tc>
                  <a:txBody>
                    <a:bodyPr/>
                    <a:lstStyle/>
                    <a:p>
                      <a:pPr algn="l" fontAlgn="t"/>
                      <a:r>
                        <a:rPr lang="en-AU" sz="1000" b="1" i="0" u="none" strike="noStrike">
                          <a:solidFill>
                            <a:srgbClr val="000000"/>
                          </a:solidFill>
                          <a:effectLst/>
                          <a:latin typeface="Arial" panose="020B0604020202020204" pitchFamily="34" charset="0"/>
                        </a:rPr>
                        <a:t>Couple with one child</a:t>
                      </a:r>
                    </a:p>
                  </a:txBody>
                  <a:tcPr marL="9525" marR="9525" marT="9525">
                    <a:lnL>
                      <a:noFill/>
                    </a:lnL>
                    <a:lnR>
                      <a:noFill/>
                    </a:lnR>
                    <a:lnT>
                      <a:noFill/>
                    </a:lnT>
                    <a:lnB>
                      <a:noFill/>
                    </a:lnB>
                  </a:tcPr>
                </a:tc>
                <a:tc>
                  <a:txBody>
                    <a:bodyPr/>
                    <a:lstStyle/>
                    <a:p>
                      <a:pPr algn="ctr" fontAlgn="t"/>
                      <a:r>
                        <a:rPr lang="en-AU" sz="1000" b="1" i="0" u="none" strike="noStrike" dirty="0">
                          <a:solidFill>
                            <a:srgbClr val="000000"/>
                          </a:solidFill>
                          <a:effectLst/>
                          <a:latin typeface="Arial" panose="020B0604020202020204" pitchFamily="34" charset="0"/>
                        </a:rPr>
                        <a:t>969.90</a:t>
                      </a:r>
                    </a:p>
                  </a:txBody>
                  <a:tcPr marL="9525" marR="9525" marT="9525">
                    <a:lnL>
                      <a:noFill/>
                    </a:lnL>
                    <a:lnR>
                      <a:noFill/>
                    </a:lnR>
                    <a:lnT>
                      <a:noFill/>
                    </a:lnT>
                    <a:lnB>
                      <a:noFill/>
                    </a:lnB>
                  </a:tcPr>
                </a:tc>
                <a:tc>
                  <a:txBody>
                    <a:bodyPr/>
                    <a:lstStyle/>
                    <a:p>
                      <a:pPr algn="ctr" fontAlgn="t"/>
                      <a:r>
                        <a:rPr lang="en-AU" sz="1000" b="1" i="0" u="none" strike="noStrike" dirty="0">
                          <a:solidFill>
                            <a:srgbClr val="000000"/>
                          </a:solidFill>
                          <a:effectLst/>
                          <a:latin typeface="Arial" panose="020B0604020202020204" pitchFamily="34" charset="0"/>
                        </a:rPr>
                        <a:t>978.74</a:t>
                      </a:r>
                    </a:p>
                  </a:txBody>
                  <a:tcPr marL="9525" marR="9525" marT="9525">
                    <a:lnL>
                      <a:noFill/>
                    </a:lnL>
                    <a:lnR>
                      <a:noFill/>
                    </a:lnR>
                    <a:lnT>
                      <a:noFill/>
                    </a:lnT>
                    <a:lnB>
                      <a:noFill/>
                    </a:lnB>
                  </a:tcPr>
                </a:tc>
                <a:tc>
                  <a:txBody>
                    <a:bodyPr/>
                    <a:lstStyle/>
                    <a:p>
                      <a:pPr algn="ctr" fontAlgn="t"/>
                      <a:r>
                        <a:rPr lang="en-AU" sz="1000" b="1" i="0" u="none" strike="noStrike" dirty="0">
                          <a:solidFill>
                            <a:srgbClr val="FF0000"/>
                          </a:solidFill>
                          <a:effectLst/>
                          <a:latin typeface="Arial" panose="020B0604020202020204" pitchFamily="34" charset="0"/>
                        </a:rPr>
                        <a:t>8.84</a:t>
                      </a:r>
                    </a:p>
                  </a:txBody>
                  <a:tcPr marL="9525" marR="9525" marT="9525">
                    <a:lnL>
                      <a:noFill/>
                    </a:lnL>
                    <a:lnR>
                      <a:noFill/>
                    </a:lnR>
                    <a:lnT>
                      <a:noFill/>
                    </a:lnT>
                    <a:lnB>
                      <a:noFill/>
                    </a:lnB>
                  </a:tcPr>
                </a:tc>
                <a:tc>
                  <a:txBody>
                    <a:bodyPr/>
                    <a:lstStyle/>
                    <a:p>
                      <a:pPr algn="ctr" fontAlgn="t"/>
                      <a:r>
                        <a:rPr lang="en-AU" sz="1000" b="1" i="0" u="none" strike="noStrike" dirty="0">
                          <a:solidFill>
                            <a:srgbClr val="000000"/>
                          </a:solidFill>
                          <a:effectLst/>
                          <a:latin typeface="Arial" panose="020B0604020202020204" pitchFamily="34" charset="0"/>
                        </a:rPr>
                        <a:t>766.74</a:t>
                      </a:r>
                    </a:p>
                  </a:txBody>
                  <a:tcPr marL="9525" marR="9525" marT="9525">
                    <a:lnL>
                      <a:noFill/>
                    </a:lnL>
                    <a:lnR>
                      <a:noFill/>
                    </a:lnR>
                    <a:lnT>
                      <a:noFill/>
                    </a:lnT>
                    <a:lnB>
                      <a:noFill/>
                    </a:lnB>
                  </a:tcPr>
                </a:tc>
                <a:tc>
                  <a:txBody>
                    <a:bodyPr/>
                    <a:lstStyle/>
                    <a:p>
                      <a:pPr algn="ctr" fontAlgn="t"/>
                      <a:r>
                        <a:rPr lang="en-AU" sz="1000" b="1" i="0" u="none" strike="noStrike" dirty="0">
                          <a:solidFill>
                            <a:srgbClr val="000000"/>
                          </a:solidFill>
                          <a:effectLst/>
                          <a:latin typeface="Arial" panose="020B0604020202020204" pitchFamily="34" charset="0"/>
                        </a:rPr>
                        <a:t>708.28</a:t>
                      </a:r>
                    </a:p>
                  </a:txBody>
                  <a:tcPr marL="9525" marR="9525" marT="9525">
                    <a:lnL>
                      <a:noFill/>
                    </a:lnL>
                    <a:lnR>
                      <a:noFill/>
                    </a:lnR>
                    <a:lnT>
                      <a:noFill/>
                    </a:lnT>
                    <a:lnB>
                      <a:noFill/>
                    </a:lnB>
                  </a:tcPr>
                </a:tc>
                <a:tc>
                  <a:txBody>
                    <a:bodyPr/>
                    <a:lstStyle/>
                    <a:p>
                      <a:pPr algn="ctr" fontAlgn="t"/>
                      <a:r>
                        <a:rPr lang="en-AU" sz="1000" b="1" i="0" u="none" strike="noStrike" dirty="0">
                          <a:solidFill>
                            <a:srgbClr val="FF0000"/>
                          </a:solidFill>
                          <a:effectLst/>
                          <a:latin typeface="Arial" panose="020B0604020202020204" pitchFamily="34" charset="0"/>
                        </a:rPr>
                        <a:t>-58.46</a:t>
                      </a:r>
                    </a:p>
                  </a:txBody>
                  <a:tcPr marL="9525" marR="9525" marT="9525">
                    <a:lnL>
                      <a:noFill/>
                    </a:lnL>
                    <a:lnR>
                      <a:noFill/>
                    </a:lnR>
                    <a:lnT>
                      <a:noFill/>
                    </a:lnT>
                    <a:lnB>
                      <a:noFill/>
                    </a:lnB>
                  </a:tcPr>
                </a:tc>
                <a:extLst>
                  <a:ext uri="{0D108BD9-81ED-4DB2-BD59-A6C34878D82A}">
                    <a16:rowId xmlns="" xmlns:a16="http://schemas.microsoft.com/office/drawing/2014/main" val="540148350"/>
                  </a:ext>
                </a:extLst>
              </a:tr>
              <a:tr h="301932">
                <a:tc>
                  <a:txBody>
                    <a:bodyPr/>
                    <a:lstStyle/>
                    <a:p>
                      <a:pPr algn="l" fontAlgn="t"/>
                      <a:r>
                        <a:rPr lang="en-AU" sz="1000" b="1" i="0" u="none" strike="noStrike">
                          <a:solidFill>
                            <a:srgbClr val="000000"/>
                          </a:solidFill>
                          <a:effectLst/>
                          <a:latin typeface="Arial" panose="020B0604020202020204" pitchFamily="34" charset="0"/>
                        </a:rPr>
                        <a:t>Couple with two children</a:t>
                      </a:r>
                    </a:p>
                  </a:txBody>
                  <a:tcPr marL="9525" marR="9525" marT="9525">
                    <a:lnL>
                      <a:noFill/>
                    </a:lnL>
                    <a:lnR>
                      <a:noFill/>
                    </a:lnR>
                    <a:lnT>
                      <a:noFill/>
                    </a:lnT>
                    <a:lnB>
                      <a:noFill/>
                    </a:lnB>
                  </a:tcPr>
                </a:tc>
                <a:tc>
                  <a:txBody>
                    <a:bodyPr/>
                    <a:lstStyle/>
                    <a:p>
                      <a:pPr algn="ctr" fontAlgn="t"/>
                      <a:r>
                        <a:rPr lang="en-AU" sz="1000" b="1" i="0" u="none" strike="noStrike" dirty="0">
                          <a:solidFill>
                            <a:srgbClr val="000000"/>
                          </a:solidFill>
                          <a:effectLst/>
                          <a:latin typeface="Arial" panose="020B0604020202020204" pitchFamily="34" charset="0"/>
                        </a:rPr>
                        <a:t>1173.38</a:t>
                      </a:r>
                    </a:p>
                  </a:txBody>
                  <a:tcPr marL="9525" marR="9525" marT="9525">
                    <a:lnL>
                      <a:noFill/>
                    </a:lnL>
                    <a:lnR>
                      <a:noFill/>
                    </a:lnR>
                    <a:lnT>
                      <a:noFill/>
                    </a:lnT>
                    <a:lnB>
                      <a:noFill/>
                    </a:lnB>
                  </a:tcPr>
                </a:tc>
                <a:tc>
                  <a:txBody>
                    <a:bodyPr/>
                    <a:lstStyle/>
                    <a:p>
                      <a:pPr algn="ctr" fontAlgn="t"/>
                      <a:r>
                        <a:rPr lang="en-AU" sz="1000" b="1" i="0" u="none" strike="noStrike" dirty="0">
                          <a:solidFill>
                            <a:srgbClr val="000000"/>
                          </a:solidFill>
                          <a:effectLst/>
                          <a:latin typeface="Arial" panose="020B0604020202020204" pitchFamily="34" charset="0"/>
                        </a:rPr>
                        <a:t>1084.64</a:t>
                      </a:r>
                    </a:p>
                  </a:txBody>
                  <a:tcPr marL="9525" marR="9525" marT="9525">
                    <a:lnL>
                      <a:noFill/>
                    </a:lnL>
                    <a:lnR>
                      <a:noFill/>
                    </a:lnR>
                    <a:lnT>
                      <a:noFill/>
                    </a:lnT>
                    <a:lnB>
                      <a:noFill/>
                    </a:lnB>
                  </a:tcPr>
                </a:tc>
                <a:tc>
                  <a:txBody>
                    <a:bodyPr/>
                    <a:lstStyle/>
                    <a:p>
                      <a:pPr algn="ctr" fontAlgn="t"/>
                      <a:r>
                        <a:rPr lang="en-AU" sz="1000" b="1" i="0" u="none" strike="noStrike" dirty="0">
                          <a:solidFill>
                            <a:srgbClr val="FF0000"/>
                          </a:solidFill>
                          <a:effectLst/>
                          <a:latin typeface="Arial" panose="020B0604020202020204" pitchFamily="34" charset="0"/>
                        </a:rPr>
                        <a:t>-88.74</a:t>
                      </a:r>
                    </a:p>
                  </a:txBody>
                  <a:tcPr marL="9525" marR="9525" marT="9525">
                    <a:lnL>
                      <a:noFill/>
                    </a:lnL>
                    <a:lnR>
                      <a:noFill/>
                    </a:lnR>
                    <a:lnT>
                      <a:noFill/>
                    </a:lnT>
                    <a:lnB>
                      <a:noFill/>
                    </a:lnB>
                  </a:tcPr>
                </a:tc>
                <a:tc>
                  <a:txBody>
                    <a:bodyPr/>
                    <a:lstStyle/>
                    <a:p>
                      <a:pPr algn="ctr" fontAlgn="t"/>
                      <a:r>
                        <a:rPr lang="en-AU" sz="1000" b="1" i="0" u="none" strike="noStrike" dirty="0">
                          <a:solidFill>
                            <a:srgbClr val="000000"/>
                          </a:solidFill>
                          <a:effectLst/>
                          <a:latin typeface="Arial" panose="020B0604020202020204" pitchFamily="34" charset="0"/>
                        </a:rPr>
                        <a:t>940.37</a:t>
                      </a:r>
                    </a:p>
                  </a:txBody>
                  <a:tcPr marL="9525" marR="9525" marT="9525">
                    <a:lnL>
                      <a:noFill/>
                    </a:lnL>
                    <a:lnR>
                      <a:noFill/>
                    </a:lnR>
                    <a:lnT>
                      <a:noFill/>
                    </a:lnT>
                    <a:lnB>
                      <a:noFill/>
                    </a:lnB>
                  </a:tcPr>
                </a:tc>
                <a:tc>
                  <a:txBody>
                    <a:bodyPr/>
                    <a:lstStyle/>
                    <a:p>
                      <a:pPr algn="ctr" fontAlgn="t"/>
                      <a:r>
                        <a:rPr lang="en-AU" sz="1000" b="1" i="0" u="none" strike="noStrike" dirty="0">
                          <a:solidFill>
                            <a:srgbClr val="000000"/>
                          </a:solidFill>
                          <a:effectLst/>
                          <a:latin typeface="Arial" panose="020B0604020202020204" pitchFamily="34" charset="0"/>
                        </a:rPr>
                        <a:t>814.13</a:t>
                      </a:r>
                    </a:p>
                  </a:txBody>
                  <a:tcPr marL="9525" marR="9525" marT="9525">
                    <a:lnL>
                      <a:noFill/>
                    </a:lnL>
                    <a:lnR>
                      <a:noFill/>
                    </a:lnR>
                    <a:lnT>
                      <a:noFill/>
                    </a:lnT>
                    <a:lnB>
                      <a:noFill/>
                    </a:lnB>
                  </a:tcPr>
                </a:tc>
                <a:tc>
                  <a:txBody>
                    <a:bodyPr/>
                    <a:lstStyle/>
                    <a:p>
                      <a:pPr algn="ctr" fontAlgn="t"/>
                      <a:r>
                        <a:rPr lang="en-AU" sz="1000" b="1" i="0" u="none" strike="noStrike" dirty="0">
                          <a:solidFill>
                            <a:srgbClr val="FF0000"/>
                          </a:solidFill>
                          <a:effectLst/>
                          <a:latin typeface="Arial" panose="020B0604020202020204" pitchFamily="34" charset="0"/>
                        </a:rPr>
                        <a:t>-126.24</a:t>
                      </a:r>
                    </a:p>
                  </a:txBody>
                  <a:tcPr marL="9525" marR="9525" marT="9525">
                    <a:lnL>
                      <a:noFill/>
                    </a:lnL>
                    <a:lnR>
                      <a:noFill/>
                    </a:lnR>
                    <a:lnT>
                      <a:noFill/>
                    </a:lnT>
                    <a:lnB>
                      <a:noFill/>
                    </a:lnB>
                  </a:tcPr>
                </a:tc>
                <a:extLst>
                  <a:ext uri="{0D108BD9-81ED-4DB2-BD59-A6C34878D82A}">
                    <a16:rowId xmlns="" xmlns:a16="http://schemas.microsoft.com/office/drawing/2014/main" val="170505329"/>
                  </a:ext>
                </a:extLst>
              </a:tr>
              <a:tr h="301932">
                <a:tc>
                  <a:txBody>
                    <a:bodyPr/>
                    <a:lstStyle/>
                    <a:p>
                      <a:pPr algn="l" fontAlgn="t"/>
                      <a:r>
                        <a:rPr lang="en-AU" sz="1000" b="1" i="0" u="none" strike="noStrike">
                          <a:solidFill>
                            <a:srgbClr val="000000"/>
                          </a:solidFill>
                          <a:effectLst/>
                          <a:latin typeface="Arial" panose="020B0604020202020204" pitchFamily="34" charset="0"/>
                        </a:rPr>
                        <a:t>Sole parent with one child</a:t>
                      </a:r>
                    </a:p>
                  </a:txBody>
                  <a:tcPr marL="9525" marR="9525" marT="9525">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t"/>
                      <a:r>
                        <a:rPr lang="en-AU" sz="1000" b="1" i="0" u="none" strike="noStrike" dirty="0">
                          <a:solidFill>
                            <a:srgbClr val="000000"/>
                          </a:solidFill>
                          <a:effectLst/>
                          <a:latin typeface="Arial" panose="020B0604020202020204" pitchFamily="34" charset="0"/>
                        </a:rPr>
                        <a:t>827.70</a:t>
                      </a:r>
                    </a:p>
                  </a:txBody>
                  <a:tcPr marL="9525" marR="9525" marT="9525">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t"/>
                      <a:r>
                        <a:rPr lang="en-AU" sz="1000" b="1" i="0" u="none" strike="noStrike" dirty="0">
                          <a:solidFill>
                            <a:srgbClr val="000000"/>
                          </a:solidFill>
                          <a:effectLst/>
                          <a:latin typeface="Arial" panose="020B0604020202020204" pitchFamily="34" charset="0"/>
                        </a:rPr>
                        <a:t>872.56</a:t>
                      </a:r>
                    </a:p>
                  </a:txBody>
                  <a:tcPr marL="9525" marR="9525" marT="9525">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t"/>
                      <a:r>
                        <a:rPr lang="en-AU" sz="1000" b="1" i="0" u="none" strike="noStrike" dirty="0">
                          <a:solidFill>
                            <a:srgbClr val="FF0000"/>
                          </a:solidFill>
                          <a:effectLst/>
                          <a:latin typeface="Arial" panose="020B0604020202020204" pitchFamily="34" charset="0"/>
                        </a:rPr>
                        <a:t>44.86</a:t>
                      </a:r>
                    </a:p>
                  </a:txBody>
                  <a:tcPr marL="9525" marR="9525" marT="9525">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t"/>
                      <a:r>
                        <a:rPr lang="en-AU" sz="1000" b="1" i="0" u="none" strike="noStrike" dirty="0">
                          <a:solidFill>
                            <a:srgbClr val="000000"/>
                          </a:solidFill>
                          <a:effectLst/>
                          <a:latin typeface="Arial" panose="020B0604020202020204" pitchFamily="34" charset="0"/>
                        </a:rPr>
                        <a:t>675.18</a:t>
                      </a:r>
                    </a:p>
                  </a:txBody>
                  <a:tcPr marL="9525" marR="9525" marT="9525">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t"/>
                      <a:r>
                        <a:rPr lang="en-AU" sz="1000" b="1" i="0" u="none" strike="noStrike" dirty="0">
                          <a:solidFill>
                            <a:srgbClr val="000000"/>
                          </a:solidFill>
                          <a:effectLst/>
                          <a:latin typeface="Arial" panose="020B0604020202020204" pitchFamily="34" charset="0"/>
                        </a:rPr>
                        <a:t>627.79</a:t>
                      </a:r>
                    </a:p>
                  </a:txBody>
                  <a:tcPr marL="9525" marR="9525" marT="9525">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t"/>
                      <a:r>
                        <a:rPr lang="en-AU" sz="1000" b="1" i="0" u="none" strike="noStrike" dirty="0">
                          <a:solidFill>
                            <a:srgbClr val="FF0000"/>
                          </a:solidFill>
                          <a:effectLst/>
                          <a:latin typeface="Arial" panose="020B0604020202020204" pitchFamily="34" charset="0"/>
                        </a:rPr>
                        <a:t>-47.39</a:t>
                      </a:r>
                    </a:p>
                  </a:txBody>
                  <a:tcPr marL="9525" marR="9525" marT="9525">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13802048"/>
                  </a:ext>
                </a:extLst>
              </a:tr>
            </a:tbl>
          </a:graphicData>
        </a:graphic>
      </p:graphicFrame>
    </p:spTree>
    <p:extLst>
      <p:ext uri="{BB962C8B-B14F-4D97-AF65-F5344CB8AC3E}">
        <p14:creationId xmlns:p14="http://schemas.microsoft.com/office/powerpoint/2010/main" val="24435162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9B078E1-7271-401B-AC12-FD4B274C3331}"/>
              </a:ext>
            </a:extLst>
          </p:cNvPr>
          <p:cNvSpPr>
            <a:spLocks noGrp="1"/>
          </p:cNvSpPr>
          <p:nvPr>
            <p:ph type="title"/>
          </p:nvPr>
        </p:nvSpPr>
        <p:spPr>
          <a:xfrm>
            <a:off x="468313" y="188640"/>
            <a:ext cx="8208962" cy="461665"/>
          </a:xfrm>
        </p:spPr>
        <p:txBody>
          <a:bodyPr/>
          <a:lstStyle/>
          <a:p>
            <a:r>
              <a:rPr lang="en-AU" sz="1800" dirty="0"/>
              <a:t>Concluding Reflections</a:t>
            </a:r>
            <a:r>
              <a:rPr lang="en-AU" dirty="0"/>
              <a:t>	</a:t>
            </a:r>
          </a:p>
        </p:txBody>
      </p:sp>
      <p:sp>
        <p:nvSpPr>
          <p:cNvPr id="3" name="Text Placeholder 2">
            <a:extLst>
              <a:ext uri="{FF2B5EF4-FFF2-40B4-BE49-F238E27FC236}">
                <a16:creationId xmlns="" xmlns:a16="http://schemas.microsoft.com/office/drawing/2014/main" id="{14A43F15-4285-479A-BA90-666DE35132FE}"/>
              </a:ext>
            </a:extLst>
          </p:cNvPr>
          <p:cNvSpPr>
            <a:spLocks noGrp="1"/>
          </p:cNvSpPr>
          <p:nvPr>
            <p:ph type="body" idx="10"/>
          </p:nvPr>
        </p:nvSpPr>
        <p:spPr>
          <a:xfrm>
            <a:off x="468313" y="692696"/>
            <a:ext cx="8208962" cy="5256585"/>
          </a:xfrm>
        </p:spPr>
        <p:txBody>
          <a:bodyPr/>
          <a:lstStyle/>
          <a:p>
            <a:pPr algn="just">
              <a:buClr>
                <a:srgbClr val="FF0000"/>
              </a:buClr>
              <a:buFont typeface="Arial" panose="020B0604020202020204" pitchFamily="34" charset="0"/>
              <a:buChar char="•"/>
            </a:pPr>
            <a:r>
              <a:rPr lang="en-AU" sz="1400" b="1" dirty="0"/>
              <a:t>The task of ‘updating an existing set of budget standards’ has proved to be </a:t>
            </a:r>
            <a:r>
              <a:rPr lang="en-AU" sz="1400" b="1" dirty="0">
                <a:solidFill>
                  <a:srgbClr val="FF0000"/>
                </a:solidFill>
              </a:rPr>
              <a:t>far more demanding </a:t>
            </a:r>
            <a:r>
              <a:rPr lang="en-AU" sz="1400" b="1" dirty="0"/>
              <a:t>than was originally anticipated</a:t>
            </a:r>
          </a:p>
          <a:p>
            <a:pPr algn="just">
              <a:buClr>
                <a:srgbClr val="FF0000"/>
              </a:buClr>
              <a:buFont typeface="Arial" panose="020B0604020202020204" pitchFamily="34" charset="0"/>
              <a:buChar char="•"/>
            </a:pPr>
            <a:r>
              <a:rPr lang="en-AU" sz="1400" b="1" dirty="0"/>
              <a:t>The task would be far easier (and more valuable) if it was conducted </a:t>
            </a:r>
            <a:r>
              <a:rPr lang="en-AU" sz="1400" b="1" dirty="0">
                <a:solidFill>
                  <a:srgbClr val="FF0000"/>
                </a:solidFill>
              </a:rPr>
              <a:t>more frequently and regularly</a:t>
            </a:r>
          </a:p>
          <a:p>
            <a:pPr algn="just">
              <a:buClr>
                <a:srgbClr val="FF0000"/>
              </a:buClr>
              <a:buFont typeface="Arial" panose="020B0604020202020204" pitchFamily="34" charset="0"/>
              <a:buChar char="•"/>
            </a:pPr>
            <a:r>
              <a:rPr lang="en-AU" sz="1400" b="1" dirty="0"/>
              <a:t>The results indicate that existing social safety net provisions provide </a:t>
            </a:r>
            <a:r>
              <a:rPr lang="en-AU" sz="1400" b="1" dirty="0">
                <a:solidFill>
                  <a:srgbClr val="FF0000"/>
                </a:solidFill>
              </a:rPr>
              <a:t>an adequate floor</a:t>
            </a:r>
            <a:r>
              <a:rPr lang="en-AU" sz="1400" b="1" dirty="0"/>
              <a:t> for low-paid single adults </a:t>
            </a:r>
            <a:r>
              <a:rPr lang="en-AU" sz="1400" b="1" dirty="0">
                <a:solidFill>
                  <a:srgbClr val="FF0000"/>
                </a:solidFill>
              </a:rPr>
              <a:t>receiving the minimum wage and working full-time</a:t>
            </a:r>
            <a:r>
              <a:rPr lang="en-AU" sz="1400" b="1" dirty="0"/>
              <a:t> but not for those with a partner or children</a:t>
            </a:r>
          </a:p>
          <a:p>
            <a:pPr algn="just">
              <a:buClr>
                <a:srgbClr val="FF0000"/>
              </a:buClr>
              <a:buFont typeface="Arial" panose="020B0604020202020204" pitchFamily="34" charset="0"/>
              <a:buChar char="•"/>
            </a:pPr>
            <a:r>
              <a:rPr lang="en-AU" sz="1400" b="1" dirty="0"/>
              <a:t>For the </a:t>
            </a:r>
            <a:r>
              <a:rPr lang="en-AU" sz="1400" b="1" dirty="0">
                <a:solidFill>
                  <a:srgbClr val="FF0000"/>
                </a:solidFill>
              </a:rPr>
              <a:t>unemployed reliant on the Newstart Allowance</a:t>
            </a:r>
            <a:r>
              <a:rPr lang="en-AU" sz="1400" b="1" dirty="0"/>
              <a:t>, the safety net provisions fall short of the budget standards estimates by $96 for a single person and $126 for a couple with two children</a:t>
            </a:r>
            <a:r>
              <a:rPr lang="en-AU" sz="1400" dirty="0"/>
              <a:t> </a:t>
            </a:r>
          </a:p>
          <a:p>
            <a:pPr algn="just">
              <a:buClr>
                <a:srgbClr val="FF0000"/>
              </a:buClr>
              <a:buFont typeface="Arial" panose="020B0604020202020204" pitchFamily="34" charset="0"/>
              <a:buChar char="•"/>
            </a:pPr>
            <a:r>
              <a:rPr lang="en-AU" sz="1400" b="1" dirty="0"/>
              <a:t>The average </a:t>
            </a:r>
            <a:r>
              <a:rPr lang="en-AU" sz="1400" b="1" dirty="0">
                <a:solidFill>
                  <a:srgbClr val="FF0000"/>
                </a:solidFill>
              </a:rPr>
              <a:t>cost of a child </a:t>
            </a:r>
            <a:r>
              <a:rPr lang="en-AU" sz="1400" b="1" dirty="0"/>
              <a:t>aged between 6 and 10 years is estimated to be $170 a week at the low-paid standard and $140 a week at the unemployed standard</a:t>
            </a:r>
          </a:p>
          <a:p>
            <a:pPr algn="just">
              <a:buClr>
                <a:srgbClr val="FF0000"/>
              </a:buClr>
              <a:buFont typeface="Arial" panose="020B0604020202020204" pitchFamily="34" charset="0"/>
              <a:buChar char="•"/>
            </a:pPr>
            <a:r>
              <a:rPr lang="en-AU" sz="1400" b="1" dirty="0">
                <a:solidFill>
                  <a:srgbClr val="FF0000"/>
                </a:solidFill>
              </a:rPr>
              <a:t>Housing costs</a:t>
            </a:r>
            <a:r>
              <a:rPr lang="en-AU" sz="1400" b="1" dirty="0"/>
              <a:t> are the largest budget item and vary by dwelling size, but also by location: the results raise important issues about how to estimate housing costs and how the safety net system should take account of them</a:t>
            </a:r>
          </a:p>
          <a:p>
            <a:pPr algn="just">
              <a:buClr>
                <a:srgbClr val="FF0000"/>
              </a:buClr>
              <a:buFont typeface="Arial" panose="020B0604020202020204" pitchFamily="34" charset="0"/>
              <a:buChar char="•"/>
            </a:pPr>
            <a:r>
              <a:rPr lang="en-AU" sz="1400" b="1" dirty="0"/>
              <a:t>The findings raise questions about whether a </a:t>
            </a:r>
            <a:r>
              <a:rPr lang="en-AU" sz="1400" b="1" dirty="0">
                <a:solidFill>
                  <a:srgbClr val="FF0000"/>
                </a:solidFill>
              </a:rPr>
              <a:t>similar mechanism</a:t>
            </a:r>
            <a:r>
              <a:rPr lang="en-AU" sz="1400" b="1" dirty="0"/>
              <a:t> to that used to set and vary the minimum wage should be applied to NSA (and other social security benefits)</a:t>
            </a:r>
          </a:p>
          <a:p>
            <a:pPr algn="just">
              <a:buClr>
                <a:srgbClr val="FF0000"/>
              </a:buClr>
              <a:buFont typeface="Arial" panose="020B0604020202020204" pitchFamily="34" charset="0"/>
              <a:buChar char="•"/>
            </a:pPr>
            <a:r>
              <a:rPr lang="en-AU" sz="1400" b="1" dirty="0"/>
              <a:t>Budget standards are </a:t>
            </a:r>
            <a:r>
              <a:rPr lang="en-AU" sz="1400" b="1" dirty="0">
                <a:solidFill>
                  <a:srgbClr val="FF0000"/>
                </a:solidFill>
              </a:rPr>
              <a:t>not a panacea</a:t>
            </a:r>
            <a:r>
              <a:rPr lang="en-AU" sz="1400" b="1" dirty="0"/>
              <a:t> but they provide important information that can inform and assist decisions taken about adequacy – at the very least, </a:t>
            </a:r>
            <a:r>
              <a:rPr lang="en-AU" sz="1400" b="1" dirty="0">
                <a:solidFill>
                  <a:srgbClr val="FF0000"/>
                </a:solidFill>
              </a:rPr>
              <a:t>they open up debate about the meaning of adequacy, what is needed to achieve it and how the associated costs can be identified and estimated</a:t>
            </a:r>
          </a:p>
        </p:txBody>
      </p:sp>
    </p:spTree>
    <p:extLst>
      <p:ext uri="{BB962C8B-B14F-4D97-AF65-F5344CB8AC3E}">
        <p14:creationId xmlns:p14="http://schemas.microsoft.com/office/powerpoint/2010/main" val="15898670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332656"/>
            <a:ext cx="8208962" cy="307777"/>
          </a:xfrm>
        </p:spPr>
        <p:txBody>
          <a:bodyPr/>
          <a:lstStyle/>
          <a:p>
            <a:r>
              <a:rPr lang="en-US" sz="2000" dirty="0"/>
              <a:t>Project Description and Objectives</a:t>
            </a:r>
          </a:p>
        </p:txBody>
      </p:sp>
      <p:sp>
        <p:nvSpPr>
          <p:cNvPr id="3" name="Text Placeholder 2"/>
          <p:cNvSpPr>
            <a:spLocks noGrp="1"/>
          </p:cNvSpPr>
          <p:nvPr>
            <p:ph type="body" idx="10"/>
          </p:nvPr>
        </p:nvSpPr>
        <p:spPr>
          <a:xfrm>
            <a:off x="323528" y="1268760"/>
            <a:ext cx="8352978" cy="4680521"/>
          </a:xfrm>
        </p:spPr>
        <p:txBody>
          <a:bodyPr/>
          <a:lstStyle/>
          <a:p>
            <a:pPr indent="0"/>
            <a:endParaRPr lang="en-AU" dirty="0"/>
          </a:p>
          <a:p>
            <a:pPr indent="0" algn="just"/>
            <a:r>
              <a:rPr lang="en-AU" dirty="0"/>
              <a:t>‘</a:t>
            </a:r>
            <a:r>
              <a:rPr lang="en-AU" sz="1400" b="1" dirty="0"/>
              <a:t>A budget standard represents what a particular household, living in a particular place at a particular time, needs to attain (and sustain) a specific standard of living. The method used to develop the standards involve identifying needs and costing what is required to fulfil them in a way that is grounded in actual experience. This project will build on previous Australian and recent international research to develop a set of budget standards for low-paid and unemployed Australians and their families. The approach will incorporate expert judgements and behavioural evidence, and give emphasis to the views of relevant individuals to ensure that the standards are grounded in everyday experience and reflect real needs. The results will be used to inform debate and guide decisions about the levels of minimum wages and income support payments required to support healthy living consistent with individual needs and community expectations’</a:t>
            </a:r>
          </a:p>
          <a:p>
            <a:endParaRPr lang="en-US" dirty="0"/>
          </a:p>
        </p:txBody>
      </p:sp>
    </p:spTree>
    <p:extLst>
      <p:ext uri="{BB962C8B-B14F-4D97-AF65-F5344CB8AC3E}">
        <p14:creationId xmlns:p14="http://schemas.microsoft.com/office/powerpoint/2010/main" val="3213623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332656"/>
            <a:ext cx="8208962" cy="307777"/>
          </a:xfrm>
        </p:spPr>
        <p:txBody>
          <a:bodyPr/>
          <a:lstStyle/>
          <a:p>
            <a:r>
              <a:rPr lang="en-US" sz="2000" dirty="0"/>
              <a:t>Background and Context</a:t>
            </a:r>
          </a:p>
        </p:txBody>
      </p:sp>
      <p:sp>
        <p:nvSpPr>
          <p:cNvPr id="3" name="Text Placeholder 2"/>
          <p:cNvSpPr>
            <a:spLocks noGrp="1"/>
          </p:cNvSpPr>
          <p:nvPr>
            <p:ph type="body" idx="10"/>
          </p:nvPr>
        </p:nvSpPr>
        <p:spPr>
          <a:xfrm>
            <a:off x="468313" y="908721"/>
            <a:ext cx="8208962" cy="5040560"/>
          </a:xfrm>
        </p:spPr>
        <p:txBody>
          <a:bodyPr/>
          <a:lstStyle/>
          <a:p>
            <a:pPr algn="just">
              <a:spcAft>
                <a:spcPts val="600"/>
              </a:spcAft>
              <a:buClr>
                <a:srgbClr val="FF0000"/>
              </a:buClr>
              <a:buFont typeface="Arial" panose="020B0604020202020204" pitchFamily="34" charset="0"/>
              <a:buChar char="•"/>
              <a:defRPr/>
            </a:pPr>
            <a:r>
              <a:rPr lang="en-US" altLang="en-US" sz="1400" b="1" dirty="0">
                <a:solidFill>
                  <a:srgbClr val="FF0000"/>
                </a:solidFill>
                <a:latin typeface="Arial" charset="0"/>
                <a:cs typeface="Arial" charset="0"/>
              </a:rPr>
              <a:t>Budget standards </a:t>
            </a:r>
            <a:r>
              <a:rPr lang="en-US" altLang="en-US" sz="1400" b="1" dirty="0">
                <a:latin typeface="Arial" charset="0"/>
                <a:cs typeface="Arial" charset="0"/>
              </a:rPr>
              <a:t>have enduring appeal because they are consistent with a common understanding of how to estimate how much is needed to achieve a specific standard of living</a:t>
            </a:r>
          </a:p>
          <a:p>
            <a:pPr algn="just">
              <a:spcAft>
                <a:spcPts val="600"/>
              </a:spcAft>
              <a:buClr>
                <a:srgbClr val="FF0000"/>
              </a:buClr>
              <a:buFont typeface="Arial" panose="020B0604020202020204" pitchFamily="34" charset="0"/>
              <a:buChar char="•"/>
              <a:defRPr/>
            </a:pPr>
            <a:r>
              <a:rPr lang="en-US" altLang="en-US" sz="1400" b="1" dirty="0">
                <a:latin typeface="Arial" charset="0"/>
                <a:cs typeface="Arial" charset="0"/>
              </a:rPr>
              <a:t>Updates of the earlier SPRC budget standards have been used to guide the setting of the pension, foster care allowances, the minimum wage and superannuation benefits – but they are now over two decades old and </a:t>
            </a:r>
            <a:r>
              <a:rPr lang="en-US" altLang="en-US" sz="1400" b="1" dirty="0">
                <a:solidFill>
                  <a:srgbClr val="FF0000"/>
                </a:solidFill>
                <a:latin typeface="Arial" charset="0"/>
                <a:cs typeface="Arial" charset="0"/>
              </a:rPr>
              <a:t>out of date!</a:t>
            </a:r>
          </a:p>
          <a:p>
            <a:pPr algn="just">
              <a:spcAft>
                <a:spcPts val="600"/>
              </a:spcAft>
              <a:buClr>
                <a:srgbClr val="FF0000"/>
              </a:buClr>
              <a:buFont typeface="Arial" panose="020B0604020202020204" pitchFamily="34" charset="0"/>
              <a:buChar char="•"/>
              <a:defRPr/>
            </a:pPr>
            <a:r>
              <a:rPr lang="en-US" altLang="en-US" sz="1400" b="1" dirty="0">
                <a:solidFill>
                  <a:srgbClr val="FF0000"/>
                </a:solidFill>
                <a:latin typeface="Arial" charset="0"/>
                <a:cs typeface="Arial" charset="0"/>
              </a:rPr>
              <a:t>Uprating by the CPI</a:t>
            </a:r>
            <a:r>
              <a:rPr lang="en-US" altLang="en-US" sz="1400" b="1" dirty="0">
                <a:latin typeface="Arial" charset="0"/>
                <a:cs typeface="Arial" charset="0"/>
              </a:rPr>
              <a:t> takes no account of changes in ‘prevailing community standards’ and other factors that influence how a budget standard is developed</a:t>
            </a:r>
          </a:p>
          <a:p>
            <a:pPr algn="just">
              <a:spcAft>
                <a:spcPts val="600"/>
              </a:spcAft>
              <a:buClr>
                <a:srgbClr val="FF0000"/>
              </a:buClr>
              <a:buFont typeface="Arial" panose="020B0604020202020204" pitchFamily="34" charset="0"/>
              <a:buChar char="•"/>
              <a:defRPr/>
            </a:pPr>
            <a:r>
              <a:rPr lang="en-US" altLang="en-US" sz="1400" b="1" dirty="0">
                <a:latin typeface="Arial" charset="0"/>
                <a:cs typeface="Arial" charset="0"/>
              </a:rPr>
              <a:t>Budget standards </a:t>
            </a:r>
            <a:r>
              <a:rPr lang="en-US" altLang="en-US" sz="1400" b="1" dirty="0">
                <a:solidFill>
                  <a:srgbClr val="FF0000"/>
                </a:solidFill>
                <a:latin typeface="Arial" charset="0"/>
                <a:cs typeface="Arial" charset="0"/>
              </a:rPr>
              <a:t>research has been evolving rapidly</a:t>
            </a:r>
            <a:r>
              <a:rPr lang="en-US" altLang="en-US" sz="1400" b="1" dirty="0">
                <a:latin typeface="Arial" charset="0"/>
                <a:cs typeface="Arial" charset="0"/>
              </a:rPr>
              <a:t>:</a:t>
            </a:r>
          </a:p>
          <a:p>
            <a:pPr marL="539750" lvl="3" indent="-73025" algn="just">
              <a:spcAft>
                <a:spcPts val="600"/>
              </a:spcAft>
              <a:buClr>
                <a:srgbClr val="FF0000"/>
              </a:buClr>
              <a:defRPr/>
            </a:pPr>
            <a:r>
              <a:rPr lang="en-US" altLang="en-US" sz="1400" b="1" dirty="0">
                <a:latin typeface="Arial" charset="0"/>
                <a:cs typeface="Arial" charset="0"/>
              </a:rPr>
              <a:t> The UK </a:t>
            </a:r>
            <a:r>
              <a:rPr lang="en-US" altLang="en-US" sz="1400" b="1" dirty="0">
                <a:solidFill>
                  <a:srgbClr val="FF0000"/>
                </a:solidFill>
                <a:latin typeface="Arial" charset="0"/>
                <a:cs typeface="Arial" charset="0"/>
              </a:rPr>
              <a:t>Minimum Income Standard (MIS</a:t>
            </a:r>
            <a:r>
              <a:rPr lang="en-US" altLang="en-US" sz="1400" b="1" dirty="0">
                <a:latin typeface="Arial" charset="0"/>
                <a:cs typeface="Arial" charset="0"/>
              </a:rPr>
              <a:t>) is updated annually and used to evaluate the impact of social policy (see </a:t>
            </a:r>
            <a:r>
              <a:rPr lang="en-US" altLang="en-US" sz="1400" b="1" dirty="0">
                <a:solidFill>
                  <a:srgbClr val="0070C0"/>
                </a:solidFill>
                <a:latin typeface="Arial" charset="0"/>
                <a:cs typeface="Arial" charset="0"/>
              </a:rPr>
              <a:t>www.minimumincomestandard.org</a:t>
            </a:r>
            <a:r>
              <a:rPr lang="en-US" altLang="en-US" sz="1400" b="1" dirty="0">
                <a:latin typeface="Arial" charset="0"/>
                <a:cs typeface="Arial" charset="0"/>
              </a:rPr>
              <a:t>)</a:t>
            </a:r>
          </a:p>
          <a:p>
            <a:pPr marL="539750" lvl="3" indent="-73025" algn="just">
              <a:spcAft>
                <a:spcPts val="600"/>
              </a:spcAft>
              <a:buClr>
                <a:srgbClr val="FF0000"/>
              </a:buClr>
              <a:defRPr/>
            </a:pPr>
            <a:r>
              <a:rPr lang="en-US" altLang="en-US" sz="1400" b="1" dirty="0">
                <a:latin typeface="Arial" charset="0"/>
                <a:cs typeface="Arial" charset="0"/>
              </a:rPr>
              <a:t> The European Commission has funded a major project on developing a common methodology for </a:t>
            </a:r>
            <a:r>
              <a:rPr lang="en-US" altLang="en-US" sz="1400" b="1" dirty="0">
                <a:solidFill>
                  <a:srgbClr val="FF0000"/>
                </a:solidFill>
                <a:latin typeface="Arial" charset="0"/>
                <a:cs typeface="Arial" charset="0"/>
              </a:rPr>
              <a:t>Reference Budgets</a:t>
            </a:r>
            <a:r>
              <a:rPr lang="en-US" altLang="en-US" sz="1400" b="1" dirty="0">
                <a:latin typeface="Arial" charset="0"/>
                <a:cs typeface="Arial" charset="0"/>
              </a:rPr>
              <a:t> in EU countries (see paper by Goedemé et al. in </a:t>
            </a:r>
            <a:r>
              <a:rPr lang="en-US" altLang="en-US" sz="1400" b="1" i="1" dirty="0">
                <a:latin typeface="Arial" charset="0"/>
                <a:cs typeface="Arial" charset="0"/>
              </a:rPr>
              <a:t>The European Journal of Social Security</a:t>
            </a:r>
            <a:r>
              <a:rPr lang="en-US" altLang="en-US" sz="1400" b="1" dirty="0">
                <a:latin typeface="Arial" charset="0"/>
                <a:cs typeface="Arial" charset="0"/>
              </a:rPr>
              <a:t>, 2015)</a:t>
            </a:r>
          </a:p>
          <a:p>
            <a:pPr algn="just">
              <a:spcAft>
                <a:spcPts val="600"/>
              </a:spcAft>
              <a:buClr>
                <a:srgbClr val="FF0000"/>
              </a:buClr>
              <a:buFont typeface="Arial" panose="020B0604020202020204" pitchFamily="34" charset="0"/>
              <a:buChar char="•"/>
              <a:defRPr/>
            </a:pPr>
            <a:r>
              <a:rPr lang="en-US" altLang="en-US" sz="1400" b="1" dirty="0">
                <a:latin typeface="Arial" charset="0"/>
                <a:cs typeface="Arial" charset="0"/>
              </a:rPr>
              <a:t>Australian budget standards research is outdated and has not incorporated these recent developments</a:t>
            </a:r>
          </a:p>
          <a:p>
            <a:endParaRPr lang="en-US" dirty="0"/>
          </a:p>
        </p:txBody>
      </p:sp>
    </p:spTree>
    <p:extLst>
      <p:ext uri="{BB962C8B-B14F-4D97-AF65-F5344CB8AC3E}">
        <p14:creationId xmlns:p14="http://schemas.microsoft.com/office/powerpoint/2010/main" val="368737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70F1388-F97A-4C48-B38A-30D5387EF88F}"/>
              </a:ext>
            </a:extLst>
          </p:cNvPr>
          <p:cNvSpPr>
            <a:spLocks noGrp="1"/>
          </p:cNvSpPr>
          <p:nvPr>
            <p:ph type="title"/>
          </p:nvPr>
        </p:nvSpPr>
        <p:spPr>
          <a:xfrm>
            <a:off x="468313" y="260648"/>
            <a:ext cx="8208962" cy="307777"/>
          </a:xfrm>
        </p:spPr>
        <p:txBody>
          <a:bodyPr/>
          <a:lstStyle/>
          <a:p>
            <a:r>
              <a:rPr lang="en-AU" sz="2000" dirty="0"/>
              <a:t>What is a Budget Standard? </a:t>
            </a:r>
          </a:p>
        </p:txBody>
      </p:sp>
      <p:sp>
        <p:nvSpPr>
          <p:cNvPr id="3" name="Text Placeholder 2">
            <a:extLst>
              <a:ext uri="{FF2B5EF4-FFF2-40B4-BE49-F238E27FC236}">
                <a16:creationId xmlns="" xmlns:a16="http://schemas.microsoft.com/office/drawing/2014/main" id="{92FD6176-CC2A-4BAB-967B-A79F29F0DC80}"/>
              </a:ext>
            </a:extLst>
          </p:cNvPr>
          <p:cNvSpPr>
            <a:spLocks noGrp="1"/>
          </p:cNvSpPr>
          <p:nvPr>
            <p:ph type="body" idx="10"/>
          </p:nvPr>
        </p:nvSpPr>
        <p:spPr>
          <a:xfrm>
            <a:off x="468313" y="1196752"/>
            <a:ext cx="8208962" cy="4752528"/>
          </a:xfrm>
        </p:spPr>
        <p:txBody>
          <a:bodyPr/>
          <a:lstStyle/>
          <a:p>
            <a:pPr algn="just">
              <a:buClr>
                <a:srgbClr val="FF0000"/>
              </a:buClr>
              <a:buFont typeface="Arial" panose="020B0604020202020204" pitchFamily="34" charset="0"/>
              <a:buChar char="•"/>
            </a:pPr>
            <a:r>
              <a:rPr lang="en-AU" sz="1400" b="1" dirty="0">
                <a:latin typeface="Arial" charset="0"/>
                <a:cs typeface="Arial" charset="0"/>
              </a:rPr>
              <a:t>A budget standard indicates </a:t>
            </a:r>
            <a:r>
              <a:rPr lang="en-AU" sz="1400" b="1" dirty="0">
                <a:solidFill>
                  <a:srgbClr val="FF0000"/>
                </a:solidFill>
                <a:latin typeface="Arial" charset="0"/>
                <a:cs typeface="Arial" charset="0"/>
              </a:rPr>
              <a:t>how much money</a:t>
            </a:r>
            <a:r>
              <a:rPr lang="en-AU" sz="1400" b="1" dirty="0">
                <a:latin typeface="Arial" charset="0"/>
                <a:cs typeface="Arial" charset="0"/>
              </a:rPr>
              <a:t> a family living in a particular place at a particular time needs to purchase the material goods and participate in the activities required to achieve and sustain a particular standard of living</a:t>
            </a:r>
          </a:p>
          <a:p>
            <a:pPr algn="just">
              <a:buClr>
                <a:srgbClr val="FF0000"/>
              </a:buClr>
              <a:buFont typeface="Arial" panose="020B0604020202020204" pitchFamily="34" charset="0"/>
              <a:buChar char="•"/>
            </a:pPr>
            <a:r>
              <a:rPr lang="en-AU" altLang="en-US" sz="1400" b="1" dirty="0">
                <a:latin typeface="Arial" charset="0"/>
                <a:cs typeface="Arial" charset="0"/>
              </a:rPr>
              <a:t>The budgets are derived by specifying the standard and then identifying all of the items required to reach it, pricing each item and calculating the </a:t>
            </a:r>
            <a:r>
              <a:rPr lang="en-AU" altLang="en-US" sz="1400" b="1" dirty="0">
                <a:solidFill>
                  <a:srgbClr val="FF0000"/>
                </a:solidFill>
                <a:latin typeface="Arial" charset="0"/>
                <a:cs typeface="Arial" charset="0"/>
              </a:rPr>
              <a:t>total weekly cost of the basket of items</a:t>
            </a:r>
            <a:endParaRPr lang="en-AU" altLang="en-US" sz="1400" b="1" dirty="0">
              <a:latin typeface="Arial" charset="0"/>
              <a:cs typeface="Arial" charset="0"/>
            </a:endParaRPr>
          </a:p>
          <a:p>
            <a:pPr algn="just">
              <a:buClr>
                <a:srgbClr val="FF0000"/>
              </a:buClr>
              <a:buFont typeface="Arial" panose="020B0604020202020204" pitchFamily="34" charset="0"/>
              <a:buChar char="•"/>
            </a:pPr>
            <a:r>
              <a:rPr lang="en-AU" altLang="en-US" sz="1400" b="1" dirty="0">
                <a:latin typeface="Arial" charset="0"/>
                <a:cs typeface="Arial" charset="0"/>
              </a:rPr>
              <a:t>The budget standards draw on three kinds of data: </a:t>
            </a:r>
            <a:r>
              <a:rPr lang="en-AU" sz="1400" b="1" dirty="0">
                <a:solidFill>
                  <a:srgbClr val="FF0000"/>
                </a:solidFill>
                <a:latin typeface="Arial" charset="0"/>
                <a:cs typeface="Arial" charset="0"/>
              </a:rPr>
              <a:t>expert (normative) data </a:t>
            </a:r>
            <a:r>
              <a:rPr lang="en-AU" sz="1400" b="1" dirty="0">
                <a:latin typeface="Arial" charset="0"/>
                <a:cs typeface="Arial" charset="0"/>
              </a:rPr>
              <a:t>that reflects prevailing judgements on how much is needed to achieve specific standards; </a:t>
            </a:r>
            <a:r>
              <a:rPr lang="en-AU" sz="1400" b="1" dirty="0">
                <a:solidFill>
                  <a:srgbClr val="FF0000"/>
                </a:solidFill>
                <a:latin typeface="Arial" charset="0"/>
                <a:cs typeface="Arial" charset="0"/>
              </a:rPr>
              <a:t>behavioural (survey) data </a:t>
            </a:r>
            <a:r>
              <a:rPr lang="en-AU" sz="1400" b="1" dirty="0">
                <a:latin typeface="Arial" charset="0"/>
                <a:cs typeface="Arial" charset="0"/>
              </a:rPr>
              <a:t>that describes the spending patterns of actual families; and </a:t>
            </a:r>
            <a:r>
              <a:rPr lang="en-AU" sz="1400" b="1" dirty="0">
                <a:solidFill>
                  <a:srgbClr val="FF0000"/>
                </a:solidFill>
                <a:latin typeface="Arial" charset="0"/>
                <a:cs typeface="Arial" charset="0"/>
              </a:rPr>
              <a:t>experiential (focus group) data </a:t>
            </a:r>
            <a:r>
              <a:rPr lang="en-AU" sz="1400" b="1" dirty="0">
                <a:latin typeface="Arial" charset="0"/>
                <a:cs typeface="Arial" charset="0"/>
              </a:rPr>
              <a:t>that captures how real families budget and make ends meet. </a:t>
            </a:r>
          </a:p>
          <a:p>
            <a:pPr algn="just">
              <a:buClr>
                <a:srgbClr val="FF0000"/>
              </a:buClr>
              <a:buFont typeface="Arial" panose="020B0604020202020204" pitchFamily="34" charset="0"/>
              <a:buChar char="•"/>
            </a:pPr>
            <a:r>
              <a:rPr lang="en-AU" altLang="en-US" sz="1400" b="1" dirty="0">
                <a:latin typeface="Arial" charset="0"/>
                <a:cs typeface="Arial" charset="0"/>
              </a:rPr>
              <a:t>Budget standards are generally used to estimate the income levels required to achieve a </a:t>
            </a:r>
            <a:r>
              <a:rPr lang="en-AU" altLang="en-US" sz="1400" b="1" dirty="0">
                <a:solidFill>
                  <a:srgbClr val="FF0000"/>
                </a:solidFill>
                <a:latin typeface="Arial" charset="0"/>
                <a:cs typeface="Arial" charset="0"/>
              </a:rPr>
              <a:t>minimally adequate standard of living</a:t>
            </a:r>
            <a:r>
              <a:rPr lang="en-AU" altLang="en-US" sz="1400" b="1" dirty="0">
                <a:latin typeface="Arial" charset="0"/>
                <a:cs typeface="Arial" charset="0"/>
              </a:rPr>
              <a:t> – a level below which no one should be allowed to fall</a:t>
            </a:r>
          </a:p>
          <a:p>
            <a:pPr algn="just">
              <a:buClr>
                <a:srgbClr val="FF0000"/>
              </a:buClr>
              <a:buFont typeface="Arial" panose="020B0604020202020204" pitchFamily="34" charset="0"/>
              <a:buChar char="•"/>
            </a:pPr>
            <a:r>
              <a:rPr lang="en-AU" altLang="en-US" sz="1400" b="1" dirty="0">
                <a:latin typeface="Arial" charset="0"/>
                <a:cs typeface="Arial" charset="0"/>
              </a:rPr>
              <a:t>They have a long history in Australia, stretching back to when Justice Higgins used them to underpin the basic wage levels set in the </a:t>
            </a:r>
            <a:r>
              <a:rPr lang="en-AU" altLang="en-US" sz="1400" b="1" dirty="0">
                <a:solidFill>
                  <a:srgbClr val="FF0000"/>
                </a:solidFill>
                <a:latin typeface="Arial" charset="0"/>
                <a:cs typeface="Arial" charset="0"/>
              </a:rPr>
              <a:t>1907 Harvester Judgement</a:t>
            </a:r>
          </a:p>
          <a:p>
            <a:pPr algn="just">
              <a:buClr>
                <a:srgbClr val="FF0000"/>
              </a:buClr>
              <a:buFont typeface="Arial" panose="020B0604020202020204" pitchFamily="34" charset="0"/>
              <a:buChar char="•"/>
            </a:pPr>
            <a:r>
              <a:rPr lang="en-AU" altLang="en-US" sz="1400" b="1" dirty="0">
                <a:latin typeface="Arial" charset="0"/>
                <a:cs typeface="Arial" charset="0"/>
              </a:rPr>
              <a:t>Only a budget standards approach can establish not only whether a particular provision is adequate or not, but also </a:t>
            </a:r>
            <a:r>
              <a:rPr lang="en-AU" altLang="en-US" sz="1400" b="1" dirty="0">
                <a:solidFill>
                  <a:srgbClr val="FF0000"/>
                </a:solidFill>
                <a:latin typeface="Arial" charset="0"/>
                <a:cs typeface="Arial" charset="0"/>
              </a:rPr>
              <a:t>the size of any shortfall</a:t>
            </a:r>
            <a:r>
              <a:rPr lang="en-AU" altLang="en-US" sz="1400" b="1" dirty="0">
                <a:latin typeface="Arial" charset="0"/>
                <a:cs typeface="Arial" charset="0"/>
              </a:rPr>
              <a:t> (or excess)</a:t>
            </a:r>
          </a:p>
          <a:p>
            <a:endParaRPr lang="en-AU" dirty="0"/>
          </a:p>
        </p:txBody>
      </p:sp>
    </p:spTree>
    <p:extLst>
      <p:ext uri="{BB962C8B-B14F-4D97-AF65-F5344CB8AC3E}">
        <p14:creationId xmlns:p14="http://schemas.microsoft.com/office/powerpoint/2010/main" val="4023120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1857C69-5F3B-4E19-A2A2-8395ED35071D}"/>
              </a:ext>
            </a:extLst>
          </p:cNvPr>
          <p:cNvSpPr>
            <a:spLocks noGrp="1"/>
          </p:cNvSpPr>
          <p:nvPr>
            <p:ph type="title"/>
          </p:nvPr>
        </p:nvSpPr>
        <p:spPr>
          <a:xfrm>
            <a:off x="468313" y="332656"/>
            <a:ext cx="8208962" cy="276999"/>
          </a:xfrm>
        </p:spPr>
        <p:txBody>
          <a:bodyPr/>
          <a:lstStyle/>
          <a:p>
            <a:r>
              <a:rPr lang="en-AU" sz="1800" dirty="0"/>
              <a:t>Key General Features of the Project</a:t>
            </a:r>
          </a:p>
        </p:txBody>
      </p:sp>
      <p:sp>
        <p:nvSpPr>
          <p:cNvPr id="3" name="Text Placeholder 2">
            <a:extLst>
              <a:ext uri="{FF2B5EF4-FFF2-40B4-BE49-F238E27FC236}">
                <a16:creationId xmlns="" xmlns:a16="http://schemas.microsoft.com/office/drawing/2014/main" id="{608EC81A-ABE8-4928-88CD-EE6014388741}"/>
              </a:ext>
            </a:extLst>
          </p:cNvPr>
          <p:cNvSpPr>
            <a:spLocks noGrp="1"/>
          </p:cNvSpPr>
          <p:nvPr>
            <p:ph type="body" idx="10"/>
          </p:nvPr>
        </p:nvSpPr>
        <p:spPr>
          <a:xfrm>
            <a:off x="468313" y="764704"/>
            <a:ext cx="8208962" cy="5184577"/>
          </a:xfrm>
        </p:spPr>
        <p:txBody>
          <a:bodyPr/>
          <a:lstStyle/>
          <a:p>
            <a:pPr algn="just">
              <a:spcBef>
                <a:spcPts val="600"/>
              </a:spcBef>
              <a:spcAft>
                <a:spcPts val="600"/>
              </a:spcAft>
              <a:buClr>
                <a:srgbClr val="FF0000"/>
              </a:buClr>
              <a:buFont typeface="Arial" panose="020B0604020202020204" pitchFamily="34" charset="0"/>
              <a:buChar char="•"/>
              <a:defRPr/>
            </a:pPr>
            <a:r>
              <a:rPr lang="en-US" altLang="en-US" sz="1400" b="1" dirty="0">
                <a:latin typeface="Arial" charset="0"/>
                <a:cs typeface="Arial" charset="0"/>
              </a:rPr>
              <a:t>A 3-year </a:t>
            </a:r>
            <a:r>
              <a:rPr lang="en-US" altLang="en-US" sz="1400" b="1" dirty="0">
                <a:solidFill>
                  <a:srgbClr val="FF0000"/>
                </a:solidFill>
                <a:latin typeface="Arial" charset="0"/>
                <a:cs typeface="Arial" charset="0"/>
              </a:rPr>
              <a:t>ARC Linkage project</a:t>
            </a:r>
            <a:r>
              <a:rPr lang="en-US" altLang="en-US" sz="1400" b="1" dirty="0">
                <a:latin typeface="Arial" charset="0"/>
                <a:cs typeface="Arial" charset="0"/>
              </a:rPr>
              <a:t> with Partner Organisations Catholic Social Services Australia (CSSA), United Voice - National Office (UV) and ACOSS, guided by a Project Reference Group with PO contacts and three independent experts</a:t>
            </a:r>
          </a:p>
          <a:p>
            <a:pPr algn="just">
              <a:spcBef>
                <a:spcPts val="600"/>
              </a:spcBef>
              <a:spcAft>
                <a:spcPts val="600"/>
              </a:spcAft>
              <a:buClr>
                <a:srgbClr val="FF0000"/>
              </a:buClr>
              <a:buFont typeface="Arial" panose="020B0604020202020204" pitchFamily="34" charset="0"/>
              <a:buChar char="•"/>
              <a:defRPr/>
            </a:pPr>
            <a:r>
              <a:rPr lang="en-US" altLang="en-US" sz="1400" b="1" dirty="0">
                <a:latin typeface="Arial" charset="0"/>
                <a:cs typeface="Arial" charset="0"/>
              </a:rPr>
              <a:t>Starting point was the </a:t>
            </a:r>
            <a:r>
              <a:rPr lang="en-US" altLang="en-US" sz="1400" b="1" dirty="0">
                <a:solidFill>
                  <a:srgbClr val="FF0000"/>
                </a:solidFill>
                <a:latin typeface="Arial" charset="0"/>
                <a:cs typeface="Arial" charset="0"/>
              </a:rPr>
              <a:t>original low cost SPRC budgets</a:t>
            </a:r>
            <a:r>
              <a:rPr lang="en-US" altLang="en-US" sz="1400" b="1" dirty="0">
                <a:latin typeface="Arial" charset="0"/>
                <a:cs typeface="Arial" charset="0"/>
              </a:rPr>
              <a:t>, developed and priced in February 1997, revised to reflect new research methods, availability of new data and two decades of practical hands-on experience (and criticism!)</a:t>
            </a:r>
          </a:p>
          <a:p>
            <a:pPr algn="just">
              <a:spcBef>
                <a:spcPts val="600"/>
              </a:spcBef>
              <a:spcAft>
                <a:spcPts val="600"/>
              </a:spcAft>
              <a:buClr>
                <a:srgbClr val="FF0000"/>
              </a:buClr>
              <a:buFont typeface="Arial" panose="020B0604020202020204" pitchFamily="34" charset="0"/>
              <a:buChar char="•"/>
              <a:defRPr/>
            </a:pPr>
            <a:r>
              <a:rPr lang="en-US" altLang="en-US" sz="1400" b="1" dirty="0">
                <a:latin typeface="Arial" charset="0"/>
                <a:cs typeface="Arial" charset="0"/>
              </a:rPr>
              <a:t>The methodology employs three kinds of data (normative; behavioural; experiential) derived from three main sources (experts; social surveys; focus groups)</a:t>
            </a:r>
          </a:p>
          <a:p>
            <a:pPr algn="just">
              <a:spcBef>
                <a:spcPts val="600"/>
              </a:spcBef>
              <a:spcAft>
                <a:spcPts val="600"/>
              </a:spcAft>
              <a:buClr>
                <a:srgbClr val="FF0000"/>
              </a:buClr>
              <a:buFont typeface="Arial" panose="020B0604020202020204" pitchFamily="34" charset="0"/>
              <a:buChar char="•"/>
              <a:defRPr/>
            </a:pPr>
            <a:r>
              <a:rPr lang="en-US" altLang="en-US" sz="1400" b="1" dirty="0">
                <a:latin typeface="Arial" charset="0"/>
                <a:cs typeface="Arial" charset="0"/>
              </a:rPr>
              <a:t>Unlike in the UK (but similar to the recent EU study) the focus group content has not been given a greater role or been more deliberative</a:t>
            </a:r>
          </a:p>
          <a:p>
            <a:pPr marL="752475" lvl="4" indent="0" algn="just">
              <a:spcAft>
                <a:spcPts val="600"/>
              </a:spcAft>
              <a:buClr>
                <a:srgbClr val="FF0000"/>
              </a:buClr>
              <a:buNone/>
              <a:defRPr/>
            </a:pPr>
            <a:r>
              <a:rPr lang="en-AU" altLang="en-US" sz="1400" b="1" dirty="0">
                <a:latin typeface="Arial" charset="0"/>
                <a:cs typeface="Arial" charset="0"/>
              </a:rPr>
              <a:t>‘The key debate is over their role – should it be in decision-making or validating? In the UK … </a:t>
            </a:r>
            <a:r>
              <a:rPr lang="en-AU" altLang="en-US" sz="1400" b="1" dirty="0">
                <a:solidFill>
                  <a:srgbClr val="FF0000"/>
                </a:solidFill>
                <a:latin typeface="Arial" charset="0"/>
                <a:cs typeface="Arial" charset="0"/>
              </a:rPr>
              <a:t>the approach moved from one where the experts designed the budget that was validated by focus groups, to one whereby the focus groups design and decide and the experts validate</a:t>
            </a:r>
            <a:r>
              <a:rPr lang="en-AU" altLang="en-US" sz="1400" b="1" dirty="0">
                <a:latin typeface="Arial" charset="0"/>
                <a:cs typeface="Arial" charset="0"/>
              </a:rPr>
              <a:t>’ (</a:t>
            </a:r>
            <a:r>
              <a:rPr lang="en-AU" altLang="en-US" sz="1400" b="1" dirty="0" err="1">
                <a:latin typeface="Arial" charset="0"/>
                <a:cs typeface="Arial" charset="0"/>
              </a:rPr>
              <a:t>Vranken</a:t>
            </a:r>
            <a:r>
              <a:rPr lang="en-AU" altLang="en-US" sz="1400" b="1" dirty="0">
                <a:latin typeface="Arial" charset="0"/>
                <a:cs typeface="Arial" charset="0"/>
              </a:rPr>
              <a:t>, EU Synthesis Report, 2010)</a:t>
            </a:r>
            <a:endParaRPr lang="en-US" altLang="en-US" sz="1400" b="1" dirty="0">
              <a:latin typeface="Arial" charset="0"/>
              <a:cs typeface="Arial" charset="0"/>
            </a:endParaRPr>
          </a:p>
          <a:p>
            <a:pPr algn="just">
              <a:spcBef>
                <a:spcPts val="600"/>
              </a:spcBef>
              <a:spcAft>
                <a:spcPts val="600"/>
              </a:spcAft>
              <a:buClr>
                <a:srgbClr val="FF0000"/>
              </a:buClr>
              <a:buFont typeface="Arial" panose="020B0604020202020204" pitchFamily="34" charset="0"/>
              <a:buChar char="•"/>
              <a:defRPr/>
            </a:pPr>
            <a:r>
              <a:rPr lang="en-US" altLang="en-US" sz="1400" b="1" dirty="0">
                <a:latin typeface="Arial" charset="0"/>
                <a:cs typeface="Arial" charset="0"/>
              </a:rPr>
              <a:t>New budgets have been developed for single people, sole parent families and couples with and without children with one adult who is either in </a:t>
            </a:r>
            <a:r>
              <a:rPr lang="en-US" altLang="en-US" sz="1400" b="1" dirty="0">
                <a:solidFill>
                  <a:srgbClr val="FF0000"/>
                </a:solidFill>
                <a:latin typeface="Arial" charset="0"/>
                <a:cs typeface="Arial" charset="0"/>
              </a:rPr>
              <a:t>low-paid work </a:t>
            </a:r>
            <a:r>
              <a:rPr lang="en-US" altLang="en-US" sz="1400" b="1" dirty="0">
                <a:latin typeface="Arial" charset="0"/>
                <a:cs typeface="Arial" charset="0"/>
              </a:rPr>
              <a:t>or </a:t>
            </a:r>
            <a:r>
              <a:rPr lang="en-US" altLang="en-US" sz="1400" b="1" dirty="0">
                <a:solidFill>
                  <a:srgbClr val="FF0000"/>
                </a:solidFill>
                <a:latin typeface="Arial" charset="0"/>
                <a:cs typeface="Arial" charset="0"/>
              </a:rPr>
              <a:t>unemployed</a:t>
            </a:r>
            <a:endParaRPr lang="en-US" altLang="en-US" sz="1400" b="1" dirty="0">
              <a:latin typeface="Arial" charset="0"/>
              <a:cs typeface="Arial" charset="0"/>
            </a:endParaRPr>
          </a:p>
          <a:p>
            <a:pPr algn="just">
              <a:spcBef>
                <a:spcPts val="600"/>
              </a:spcBef>
              <a:spcAft>
                <a:spcPts val="600"/>
              </a:spcAft>
              <a:buClr>
                <a:srgbClr val="FF0000"/>
              </a:buClr>
              <a:buFont typeface="Arial" panose="020B0604020202020204" pitchFamily="34" charset="0"/>
              <a:buChar char="•"/>
              <a:defRPr/>
            </a:pPr>
            <a:r>
              <a:rPr lang="en-US" altLang="en-US" sz="1400" b="1" dirty="0">
                <a:latin typeface="Arial" charset="0"/>
                <a:cs typeface="Arial" charset="0"/>
              </a:rPr>
              <a:t>Project Report (and a shorter Summary Report) were released in </a:t>
            </a:r>
            <a:r>
              <a:rPr lang="en-US" altLang="en-US" sz="1400" b="1" dirty="0">
                <a:solidFill>
                  <a:srgbClr val="FF0000"/>
                </a:solidFill>
                <a:latin typeface="Arial" charset="0"/>
                <a:cs typeface="Arial" charset="0"/>
              </a:rPr>
              <a:t>August 2017. </a:t>
            </a:r>
            <a:r>
              <a:rPr lang="en-US" altLang="en-US" sz="1400" b="1" dirty="0">
                <a:latin typeface="Arial" charset="0"/>
                <a:cs typeface="Arial" charset="0"/>
              </a:rPr>
              <a:t>They are available at: </a:t>
            </a:r>
            <a:r>
              <a:rPr lang="en-AU" sz="1400" b="1" dirty="0">
                <a:latin typeface="Arial" charset="0"/>
                <a:cs typeface="Arial" charset="0"/>
                <a:hlinkClick r:id="rId2"/>
              </a:rPr>
              <a:t>https://www.sprc.unsw.edu.au/research/projects/a-new-healthy-living-minimum-income-standard-for-low-paid-and-unemployed-australians/</a:t>
            </a:r>
            <a:endParaRPr lang="en-AU" sz="1400" b="1" dirty="0">
              <a:latin typeface="Arial" charset="0"/>
              <a:cs typeface="Arial" charset="0"/>
            </a:endParaRPr>
          </a:p>
          <a:p>
            <a:pPr>
              <a:spcBef>
                <a:spcPts val="600"/>
              </a:spcBef>
              <a:spcAft>
                <a:spcPts val="600"/>
              </a:spcAft>
              <a:buClr>
                <a:srgbClr val="FF0000"/>
              </a:buClr>
              <a:buFont typeface="Arial" panose="020B0604020202020204" pitchFamily="34" charset="0"/>
              <a:buChar char="•"/>
              <a:defRPr/>
            </a:pPr>
            <a:endParaRPr lang="en-US" altLang="en-US" sz="1400" b="1" dirty="0">
              <a:latin typeface="Arial" charset="0"/>
              <a:cs typeface="Arial" charset="0"/>
            </a:endParaRPr>
          </a:p>
          <a:p>
            <a:endParaRPr lang="en-AU" dirty="0"/>
          </a:p>
        </p:txBody>
      </p:sp>
    </p:spTree>
    <p:extLst>
      <p:ext uri="{BB962C8B-B14F-4D97-AF65-F5344CB8AC3E}">
        <p14:creationId xmlns:p14="http://schemas.microsoft.com/office/powerpoint/2010/main" val="40269349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1857C69-5F3B-4E19-A2A2-8395ED35071D}"/>
              </a:ext>
            </a:extLst>
          </p:cNvPr>
          <p:cNvSpPr>
            <a:spLocks noGrp="1"/>
          </p:cNvSpPr>
          <p:nvPr>
            <p:ph type="title"/>
          </p:nvPr>
        </p:nvSpPr>
        <p:spPr>
          <a:xfrm>
            <a:off x="468313" y="332656"/>
            <a:ext cx="8208962" cy="307777"/>
          </a:xfrm>
        </p:spPr>
        <p:txBody>
          <a:bodyPr/>
          <a:lstStyle/>
          <a:p>
            <a:r>
              <a:rPr lang="en-AU" sz="2000" dirty="0"/>
              <a:t>Some Key Differences from Earlier Study</a:t>
            </a:r>
          </a:p>
        </p:txBody>
      </p:sp>
      <p:sp>
        <p:nvSpPr>
          <p:cNvPr id="3" name="Text Placeholder 2">
            <a:extLst>
              <a:ext uri="{FF2B5EF4-FFF2-40B4-BE49-F238E27FC236}">
                <a16:creationId xmlns="" xmlns:a16="http://schemas.microsoft.com/office/drawing/2014/main" id="{608EC81A-ABE8-4928-88CD-EE6014388741}"/>
              </a:ext>
            </a:extLst>
          </p:cNvPr>
          <p:cNvSpPr>
            <a:spLocks noGrp="1"/>
          </p:cNvSpPr>
          <p:nvPr>
            <p:ph type="body" idx="10"/>
          </p:nvPr>
        </p:nvSpPr>
        <p:spPr>
          <a:xfrm>
            <a:off x="468313" y="836712"/>
            <a:ext cx="8208962" cy="5112569"/>
          </a:xfrm>
        </p:spPr>
        <p:txBody>
          <a:bodyPr/>
          <a:lstStyle/>
          <a:p>
            <a:pPr>
              <a:buClr>
                <a:srgbClr val="FF0000"/>
              </a:buClr>
              <a:buFont typeface="Arial" panose="020B0604020202020204" pitchFamily="34" charset="0"/>
              <a:buChar char="•"/>
            </a:pPr>
            <a:r>
              <a:rPr lang="en-AU" sz="1400" b="1" dirty="0">
                <a:solidFill>
                  <a:srgbClr val="FF0000"/>
                </a:solidFill>
              </a:rPr>
              <a:t>Specification of the underlying standard </a:t>
            </a:r>
            <a:r>
              <a:rPr lang="en-AU" sz="1400" b="1" dirty="0"/>
              <a:t>– replacement of the Modest but Adequate (MBA) &amp; Low Cost (LC) standards by the Minimum Income for Healthy Living (MIHL) standard (drawn from the UK public health literature)</a:t>
            </a:r>
          </a:p>
          <a:p>
            <a:pPr>
              <a:buClr>
                <a:srgbClr val="FF0000"/>
              </a:buClr>
              <a:buFont typeface="Arial" panose="020B0604020202020204" pitchFamily="34" charset="0"/>
              <a:buChar char="•"/>
            </a:pPr>
            <a:r>
              <a:rPr lang="en-AU" sz="1400" b="1" dirty="0">
                <a:solidFill>
                  <a:srgbClr val="FF0000"/>
                </a:solidFill>
              </a:rPr>
              <a:t>From hypothetical to representative families</a:t>
            </a:r>
            <a:r>
              <a:rPr lang="en-AU" sz="1400" b="1" dirty="0"/>
              <a:t> (implies greater reliance on behavioural approach)</a:t>
            </a:r>
          </a:p>
          <a:p>
            <a:pPr>
              <a:buClr>
                <a:srgbClr val="FF0000"/>
              </a:buClr>
              <a:buFont typeface="Arial" panose="020B0604020202020204" pitchFamily="34" charset="0"/>
              <a:buChar char="•"/>
            </a:pPr>
            <a:r>
              <a:rPr lang="en-AU" sz="1400" b="1" dirty="0"/>
              <a:t>The </a:t>
            </a:r>
            <a:r>
              <a:rPr lang="en-AU" sz="1400" b="1" dirty="0">
                <a:solidFill>
                  <a:srgbClr val="FF0000"/>
                </a:solidFill>
              </a:rPr>
              <a:t>role of the focus groups </a:t>
            </a:r>
            <a:r>
              <a:rPr lang="en-AU" sz="1400" b="1" dirty="0"/>
              <a:t>was constrained by the difficulties encountered in recruiting low-paid workers </a:t>
            </a:r>
          </a:p>
          <a:p>
            <a:pPr>
              <a:buClr>
                <a:srgbClr val="FF0000"/>
              </a:buClr>
              <a:buFont typeface="Arial" panose="020B0604020202020204" pitchFamily="34" charset="0"/>
              <a:buChar char="•"/>
            </a:pPr>
            <a:r>
              <a:rPr lang="en-AU" sz="1400" b="1" dirty="0"/>
              <a:t>Budgets were </a:t>
            </a:r>
            <a:r>
              <a:rPr lang="en-AU" sz="1400" b="1" dirty="0">
                <a:solidFill>
                  <a:srgbClr val="FF0000"/>
                </a:solidFill>
              </a:rPr>
              <a:t>derived first for low-wage families</a:t>
            </a:r>
            <a:r>
              <a:rPr lang="en-AU" sz="1400" b="1" dirty="0"/>
              <a:t> and then modified to suit unemployed families</a:t>
            </a:r>
          </a:p>
          <a:p>
            <a:pPr>
              <a:buClr>
                <a:srgbClr val="FF0000"/>
              </a:buClr>
              <a:buFont typeface="Arial" panose="020B0604020202020204" pitchFamily="34" charset="0"/>
              <a:buChar char="•"/>
            </a:pPr>
            <a:r>
              <a:rPr lang="en-AU" sz="1400" b="1" dirty="0"/>
              <a:t>The main budget areas were changed slightly to </a:t>
            </a:r>
            <a:r>
              <a:rPr lang="en-AU" sz="1400" b="1" dirty="0">
                <a:solidFill>
                  <a:srgbClr val="FF0000"/>
                </a:solidFill>
              </a:rPr>
              <a:t>maintain consistency with the ABS expenditure categories</a:t>
            </a:r>
          </a:p>
          <a:p>
            <a:pPr>
              <a:buClr>
                <a:srgbClr val="FF0000"/>
              </a:buClr>
              <a:buFont typeface="Arial" panose="020B0604020202020204" pitchFamily="34" charset="0"/>
              <a:buChar char="•"/>
            </a:pPr>
            <a:r>
              <a:rPr lang="en-AU" sz="1400" b="1" dirty="0">
                <a:solidFill>
                  <a:srgbClr val="FF0000"/>
                </a:solidFill>
              </a:rPr>
              <a:t>Housing costs were calculated separately</a:t>
            </a:r>
            <a:r>
              <a:rPr lang="en-AU" sz="1400" b="1" dirty="0"/>
              <a:t> and added on to the non-housing budgets later (to produce the “grossed-up” budgets)</a:t>
            </a:r>
          </a:p>
          <a:p>
            <a:pPr>
              <a:buClr>
                <a:srgbClr val="FF0000"/>
              </a:buClr>
              <a:buFont typeface="Arial" panose="020B0604020202020204" pitchFamily="34" charset="0"/>
              <a:buChar char="•"/>
            </a:pPr>
            <a:r>
              <a:rPr lang="en-AU" sz="1400" b="1" dirty="0"/>
              <a:t>The “grossed-up” budgets were varied several times to ensure consistency with external evidence about the relative circumstances of different families – this was </a:t>
            </a:r>
            <a:r>
              <a:rPr lang="en-AU" sz="1400" b="1" dirty="0">
                <a:solidFill>
                  <a:srgbClr val="FF0000"/>
                </a:solidFill>
              </a:rPr>
              <a:t>a time-consuming process</a:t>
            </a:r>
            <a:r>
              <a:rPr lang="en-AU" sz="1400" b="1" dirty="0"/>
              <a:t> because it often required several steps to achieve appropriate horizontal (between-families) and vertical (low-paid vs. unemployed) relativities. (Obtaining retrospective price and other data was often difficult)</a:t>
            </a:r>
          </a:p>
          <a:p>
            <a:pPr>
              <a:buClr>
                <a:srgbClr val="FF0000"/>
              </a:buClr>
              <a:buFont typeface="Arial" panose="020B0604020202020204" pitchFamily="34" charset="0"/>
              <a:buChar char="•"/>
            </a:pPr>
            <a:r>
              <a:rPr lang="en-AU" sz="1400" b="1" dirty="0"/>
              <a:t>Errors/incomplete documentation of the earlier study had to be identified and corrected</a:t>
            </a:r>
          </a:p>
          <a:p>
            <a:pPr>
              <a:buClr>
                <a:srgbClr val="FF0000"/>
              </a:buClr>
              <a:buFont typeface="Arial" panose="020B0604020202020204" pitchFamily="34" charset="0"/>
              <a:buChar char="•"/>
            </a:pPr>
            <a:endParaRPr lang="en-AU" b="1" dirty="0"/>
          </a:p>
        </p:txBody>
      </p:sp>
    </p:spTree>
    <p:extLst>
      <p:ext uri="{BB962C8B-B14F-4D97-AF65-F5344CB8AC3E}">
        <p14:creationId xmlns:p14="http://schemas.microsoft.com/office/powerpoint/2010/main" val="39107273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225F71D-C1D7-49F3-98D8-75F250FEA81E}"/>
              </a:ext>
            </a:extLst>
          </p:cNvPr>
          <p:cNvSpPr>
            <a:spLocks noGrp="1"/>
          </p:cNvSpPr>
          <p:nvPr>
            <p:ph type="title"/>
          </p:nvPr>
        </p:nvSpPr>
        <p:spPr>
          <a:xfrm>
            <a:off x="395536" y="188640"/>
            <a:ext cx="8208962" cy="307777"/>
          </a:xfrm>
        </p:spPr>
        <p:txBody>
          <a:bodyPr/>
          <a:lstStyle/>
          <a:p>
            <a:r>
              <a:rPr lang="en-AU" sz="2000" dirty="0"/>
              <a:t>Family Types </a:t>
            </a:r>
          </a:p>
        </p:txBody>
      </p:sp>
      <p:sp>
        <p:nvSpPr>
          <p:cNvPr id="3" name="Text Placeholder 2">
            <a:extLst>
              <a:ext uri="{FF2B5EF4-FFF2-40B4-BE49-F238E27FC236}">
                <a16:creationId xmlns="" xmlns:a16="http://schemas.microsoft.com/office/drawing/2014/main" id="{6635D855-BEC3-49C1-89EF-E747FAC2EBCD}"/>
              </a:ext>
            </a:extLst>
          </p:cNvPr>
          <p:cNvSpPr>
            <a:spLocks noGrp="1"/>
          </p:cNvSpPr>
          <p:nvPr>
            <p:ph type="body" idx="10"/>
          </p:nvPr>
        </p:nvSpPr>
        <p:spPr>
          <a:xfrm>
            <a:off x="468313" y="1342355"/>
            <a:ext cx="8208962" cy="4606925"/>
          </a:xfrm>
        </p:spPr>
        <p:txBody>
          <a:bodyPr/>
          <a:lstStyle/>
          <a:p>
            <a:endParaRPr lang="en-AU" sz="1200" b="1" i="1" dirty="0"/>
          </a:p>
          <a:p>
            <a:endParaRPr lang="en-AU" sz="1200" b="1" i="1" dirty="0"/>
          </a:p>
          <a:p>
            <a:endParaRPr lang="en-AU" sz="1200" b="1" i="1" dirty="0"/>
          </a:p>
          <a:p>
            <a:endParaRPr lang="en-AU" sz="1200" b="1" i="1" dirty="0"/>
          </a:p>
          <a:p>
            <a:endParaRPr lang="en-AU" sz="1200" b="1" i="1" dirty="0"/>
          </a:p>
          <a:p>
            <a:endParaRPr lang="en-AU" sz="1200" b="1" i="1" dirty="0"/>
          </a:p>
          <a:p>
            <a:endParaRPr lang="en-AU" sz="1200" b="1" i="1" dirty="0"/>
          </a:p>
          <a:p>
            <a:endParaRPr lang="en-AU" sz="1000" i="1" dirty="0">
              <a:latin typeface="+mj-lt"/>
            </a:endParaRPr>
          </a:p>
          <a:p>
            <a:pPr algn="ctr"/>
            <a:endParaRPr lang="en-AU" sz="1000" b="1" i="1" dirty="0">
              <a:latin typeface="+mj-lt"/>
            </a:endParaRPr>
          </a:p>
          <a:p>
            <a:pPr algn="ctr"/>
            <a:endParaRPr lang="en-AU" sz="1000" b="1" i="1" dirty="0">
              <a:latin typeface="+mj-lt"/>
            </a:endParaRPr>
          </a:p>
          <a:p>
            <a:pPr algn="ctr"/>
            <a:r>
              <a:rPr lang="en-AU" sz="1000" i="1" dirty="0">
                <a:latin typeface="+mj-lt"/>
              </a:rPr>
              <a:t> </a:t>
            </a:r>
          </a:p>
          <a:p>
            <a:r>
              <a:rPr lang="en-AU" sz="1000" dirty="0">
                <a:latin typeface="+mj-lt"/>
              </a:rPr>
              <a:t>			</a:t>
            </a:r>
          </a:p>
          <a:p>
            <a:endParaRPr lang="en-AU" dirty="0"/>
          </a:p>
        </p:txBody>
      </p:sp>
      <p:graphicFrame>
        <p:nvGraphicFramePr>
          <p:cNvPr id="5" name="Table 4">
            <a:extLst>
              <a:ext uri="{FF2B5EF4-FFF2-40B4-BE49-F238E27FC236}">
                <a16:creationId xmlns="" xmlns:a16="http://schemas.microsoft.com/office/drawing/2014/main" id="{E704F8EE-6624-41BE-B190-258C87849D72}"/>
              </a:ext>
            </a:extLst>
          </p:cNvPr>
          <p:cNvGraphicFramePr>
            <a:graphicFrameLocks noGrp="1"/>
          </p:cNvGraphicFramePr>
          <p:nvPr>
            <p:extLst>
              <p:ext uri="{D42A27DB-BD31-4B8C-83A1-F6EECF244321}">
                <p14:modId xmlns:p14="http://schemas.microsoft.com/office/powerpoint/2010/main" val="1108372298"/>
              </p:ext>
            </p:extLst>
          </p:nvPr>
        </p:nvGraphicFramePr>
        <p:xfrm>
          <a:off x="611560" y="1484784"/>
          <a:ext cx="7560840" cy="2880321"/>
        </p:xfrm>
        <a:graphic>
          <a:graphicData uri="http://schemas.openxmlformats.org/drawingml/2006/table">
            <a:tbl>
              <a:tblPr/>
              <a:tblGrid>
                <a:gridCol w="3780420">
                  <a:extLst>
                    <a:ext uri="{9D8B030D-6E8A-4147-A177-3AD203B41FA5}">
                      <a16:colId xmlns="" xmlns:a16="http://schemas.microsoft.com/office/drawing/2014/main" val="4229845799"/>
                    </a:ext>
                  </a:extLst>
                </a:gridCol>
                <a:gridCol w="3780420">
                  <a:extLst>
                    <a:ext uri="{9D8B030D-6E8A-4147-A177-3AD203B41FA5}">
                      <a16:colId xmlns="" xmlns:a16="http://schemas.microsoft.com/office/drawing/2014/main" val="1880727169"/>
                    </a:ext>
                  </a:extLst>
                </a:gridCol>
              </a:tblGrid>
              <a:tr h="483895">
                <a:tc>
                  <a:txBody>
                    <a:bodyPr/>
                    <a:lstStyle/>
                    <a:p>
                      <a:pPr algn="l" fontAlgn="t"/>
                      <a:r>
                        <a:rPr lang="en-AU" sz="1400" b="1" i="0" u="none" strike="noStrike" dirty="0">
                          <a:solidFill>
                            <a:srgbClr val="000000"/>
                          </a:solidFill>
                          <a:effectLst/>
                          <a:latin typeface="Arial" panose="020B0604020202020204" pitchFamily="34" charset="0"/>
                        </a:rPr>
                        <a:t>Low-paid working families</a:t>
                      </a:r>
                    </a:p>
                  </a:txBody>
                  <a:tcPr marL="9525" marR="9525" marT="9525"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AU" sz="1400" b="1" i="0" u="none" strike="noStrike">
                          <a:solidFill>
                            <a:srgbClr val="000000"/>
                          </a:solidFill>
                          <a:effectLst/>
                          <a:latin typeface="Arial" panose="020B0604020202020204" pitchFamily="34" charset="0"/>
                        </a:rPr>
                        <a:t>Unemployed families</a:t>
                      </a:r>
                    </a:p>
                  </a:txBody>
                  <a:tcPr marL="9525" marR="9525" marT="9525"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381722701"/>
                  </a:ext>
                </a:extLst>
              </a:tr>
              <a:tr h="460851">
                <a:tc>
                  <a:txBody>
                    <a:bodyPr/>
                    <a:lstStyle/>
                    <a:p>
                      <a:pPr algn="l" fontAlgn="t"/>
                      <a:r>
                        <a:rPr lang="en-AU" sz="1400" b="1" i="0" u="none" strike="noStrike" dirty="0">
                          <a:solidFill>
                            <a:srgbClr val="000000"/>
                          </a:solidFill>
                          <a:effectLst/>
                          <a:latin typeface="Arial" panose="020B0604020202020204" pitchFamily="34" charset="0"/>
                        </a:rPr>
                        <a:t>W1 Single person (female,35; male,40)</a:t>
                      </a:r>
                    </a:p>
                  </a:txBody>
                  <a:tcPr marL="9525" marR="9525" marT="9525"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t"/>
                      <a:r>
                        <a:rPr lang="en-AU" sz="1400" b="1" i="0" u="none" strike="noStrike">
                          <a:solidFill>
                            <a:srgbClr val="000000"/>
                          </a:solidFill>
                          <a:effectLst/>
                          <a:latin typeface="Arial" panose="020B0604020202020204" pitchFamily="34" charset="0"/>
                        </a:rPr>
                        <a:t>U1 Single person (female,35; male,40)</a:t>
                      </a:r>
                    </a:p>
                  </a:txBody>
                  <a:tcPr marL="9525" marR="9525" marT="9525"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277302912"/>
                  </a:ext>
                </a:extLst>
              </a:tr>
              <a:tr h="460851">
                <a:tc>
                  <a:txBody>
                    <a:bodyPr/>
                    <a:lstStyle/>
                    <a:p>
                      <a:pPr algn="l" fontAlgn="t"/>
                      <a:r>
                        <a:rPr lang="en-AU" sz="1400" b="1" i="0" u="none" strike="noStrike">
                          <a:solidFill>
                            <a:srgbClr val="000000"/>
                          </a:solidFill>
                          <a:effectLst/>
                          <a:latin typeface="Arial" panose="020B0604020202020204" pitchFamily="34" charset="0"/>
                        </a:rPr>
                        <a:t>W2 Couple (M,40 &amp; F,35) without children</a:t>
                      </a:r>
                    </a:p>
                  </a:txBody>
                  <a:tcPr marL="9525" marR="9525" marT="9525" marB="0">
                    <a:lnL>
                      <a:noFill/>
                    </a:lnL>
                    <a:lnR>
                      <a:noFill/>
                    </a:lnR>
                    <a:lnT>
                      <a:noFill/>
                    </a:lnT>
                    <a:lnB>
                      <a:noFill/>
                    </a:lnB>
                  </a:tcPr>
                </a:tc>
                <a:tc>
                  <a:txBody>
                    <a:bodyPr/>
                    <a:lstStyle/>
                    <a:p>
                      <a:pPr algn="l" fontAlgn="t"/>
                      <a:r>
                        <a:rPr lang="en-AU" sz="1400" b="1" i="0" u="none" strike="noStrike" dirty="0">
                          <a:solidFill>
                            <a:srgbClr val="000000"/>
                          </a:solidFill>
                          <a:effectLst/>
                          <a:latin typeface="Arial" panose="020B0604020202020204" pitchFamily="34" charset="0"/>
                        </a:rPr>
                        <a:t>U2 Couple (M,40 &amp; F,35) without children</a:t>
                      </a:r>
                    </a:p>
                  </a:txBody>
                  <a:tcPr marL="9525" marR="9525" marT="9525" marB="0">
                    <a:lnL>
                      <a:noFill/>
                    </a:lnL>
                    <a:lnR>
                      <a:noFill/>
                    </a:lnR>
                    <a:lnT>
                      <a:noFill/>
                    </a:lnT>
                    <a:lnB>
                      <a:noFill/>
                    </a:lnB>
                  </a:tcPr>
                </a:tc>
                <a:extLst>
                  <a:ext uri="{0D108BD9-81ED-4DB2-BD59-A6C34878D82A}">
                    <a16:rowId xmlns="" xmlns:a16="http://schemas.microsoft.com/office/drawing/2014/main" val="479174989"/>
                  </a:ext>
                </a:extLst>
              </a:tr>
              <a:tr h="460851">
                <a:tc>
                  <a:txBody>
                    <a:bodyPr/>
                    <a:lstStyle/>
                    <a:p>
                      <a:pPr algn="l" fontAlgn="t"/>
                      <a:r>
                        <a:rPr lang="en-AU" sz="1400" b="1" i="0" u="none" strike="noStrike" dirty="0">
                          <a:solidFill>
                            <a:srgbClr val="000000"/>
                          </a:solidFill>
                          <a:effectLst/>
                          <a:latin typeface="Arial" panose="020B0604020202020204" pitchFamily="34" charset="0"/>
                        </a:rPr>
                        <a:t>W3 Couple as above with </a:t>
                      </a:r>
                      <a:r>
                        <a:rPr lang="en-AU" sz="1400" b="1" i="0" u="none" strike="noStrike" dirty="0">
                          <a:solidFill>
                            <a:srgbClr val="FF0000"/>
                          </a:solidFill>
                          <a:effectLst/>
                          <a:latin typeface="Arial" panose="020B0604020202020204" pitchFamily="34" charset="0"/>
                        </a:rPr>
                        <a:t>girl,6</a:t>
                      </a:r>
                    </a:p>
                  </a:txBody>
                  <a:tcPr marL="9525" marR="9525" marT="9525" marB="0">
                    <a:lnL>
                      <a:noFill/>
                    </a:lnL>
                    <a:lnR>
                      <a:noFill/>
                    </a:lnR>
                    <a:lnT>
                      <a:noFill/>
                    </a:lnT>
                    <a:lnB>
                      <a:noFill/>
                    </a:lnB>
                  </a:tcPr>
                </a:tc>
                <a:tc>
                  <a:txBody>
                    <a:bodyPr/>
                    <a:lstStyle/>
                    <a:p>
                      <a:pPr algn="l" fontAlgn="t"/>
                      <a:r>
                        <a:rPr lang="en-AU" sz="1400" b="1" i="0" u="none" strike="noStrike" dirty="0">
                          <a:solidFill>
                            <a:srgbClr val="000000"/>
                          </a:solidFill>
                          <a:effectLst/>
                          <a:latin typeface="Arial" panose="020B0604020202020204" pitchFamily="34" charset="0"/>
                        </a:rPr>
                        <a:t>U3 Couple as above with </a:t>
                      </a:r>
                      <a:r>
                        <a:rPr lang="en-AU" sz="1400" b="1" i="0" u="none" strike="noStrike" dirty="0">
                          <a:solidFill>
                            <a:srgbClr val="FF0000"/>
                          </a:solidFill>
                          <a:effectLst/>
                          <a:latin typeface="Arial" panose="020B0604020202020204" pitchFamily="34" charset="0"/>
                        </a:rPr>
                        <a:t>girl,6</a:t>
                      </a:r>
                    </a:p>
                  </a:txBody>
                  <a:tcPr marL="9525" marR="9525" marT="9525" marB="0">
                    <a:lnL>
                      <a:noFill/>
                    </a:lnL>
                    <a:lnR>
                      <a:noFill/>
                    </a:lnR>
                    <a:lnT>
                      <a:noFill/>
                    </a:lnT>
                    <a:lnB>
                      <a:noFill/>
                    </a:lnB>
                  </a:tcPr>
                </a:tc>
                <a:extLst>
                  <a:ext uri="{0D108BD9-81ED-4DB2-BD59-A6C34878D82A}">
                    <a16:rowId xmlns="" xmlns:a16="http://schemas.microsoft.com/office/drawing/2014/main" val="2375787038"/>
                  </a:ext>
                </a:extLst>
              </a:tr>
              <a:tr h="529979">
                <a:tc>
                  <a:txBody>
                    <a:bodyPr/>
                    <a:lstStyle/>
                    <a:p>
                      <a:pPr algn="l" fontAlgn="t"/>
                      <a:r>
                        <a:rPr lang="en-AU" sz="1400" b="1" i="0" u="none" strike="noStrike" dirty="0">
                          <a:solidFill>
                            <a:srgbClr val="000000"/>
                          </a:solidFill>
                          <a:effectLst/>
                          <a:latin typeface="Arial" panose="020B0604020202020204" pitchFamily="34" charset="0"/>
                        </a:rPr>
                        <a:t>W4 Couple as above with </a:t>
                      </a:r>
                      <a:r>
                        <a:rPr lang="en-AU" sz="1400" b="1" i="0" u="none" strike="noStrike" dirty="0">
                          <a:solidFill>
                            <a:srgbClr val="FF0000"/>
                          </a:solidFill>
                          <a:effectLst/>
                          <a:latin typeface="Arial" panose="020B0604020202020204" pitchFamily="34" charset="0"/>
                        </a:rPr>
                        <a:t>girl, 6 and boy, 10</a:t>
                      </a:r>
                    </a:p>
                  </a:txBody>
                  <a:tcPr marL="9525" marR="9525" marT="9525" marB="0">
                    <a:lnL>
                      <a:noFill/>
                    </a:lnL>
                    <a:lnR>
                      <a:noFill/>
                    </a:lnR>
                    <a:lnT>
                      <a:noFill/>
                    </a:lnT>
                    <a:lnB>
                      <a:noFill/>
                    </a:lnB>
                  </a:tcPr>
                </a:tc>
                <a:tc>
                  <a:txBody>
                    <a:bodyPr/>
                    <a:lstStyle/>
                    <a:p>
                      <a:pPr algn="l" fontAlgn="t"/>
                      <a:r>
                        <a:rPr lang="en-AU" sz="1400" b="1" i="0" u="none" strike="noStrike" dirty="0">
                          <a:solidFill>
                            <a:srgbClr val="000000"/>
                          </a:solidFill>
                          <a:effectLst/>
                          <a:latin typeface="Arial" panose="020B0604020202020204" pitchFamily="34" charset="0"/>
                        </a:rPr>
                        <a:t>U4 Couple as above with </a:t>
                      </a:r>
                      <a:r>
                        <a:rPr lang="en-AU" sz="1400" b="1" i="0" u="none" strike="noStrike" dirty="0">
                          <a:solidFill>
                            <a:srgbClr val="FF0000"/>
                          </a:solidFill>
                          <a:effectLst/>
                          <a:latin typeface="Arial" panose="020B0604020202020204" pitchFamily="34" charset="0"/>
                        </a:rPr>
                        <a:t>girl,6 and boy,10</a:t>
                      </a:r>
                    </a:p>
                  </a:txBody>
                  <a:tcPr marL="9525" marR="9525" marT="9525" marB="0">
                    <a:lnL>
                      <a:noFill/>
                    </a:lnL>
                    <a:lnR>
                      <a:noFill/>
                    </a:lnR>
                    <a:lnT>
                      <a:noFill/>
                    </a:lnT>
                    <a:lnB>
                      <a:noFill/>
                    </a:lnB>
                  </a:tcPr>
                </a:tc>
                <a:extLst>
                  <a:ext uri="{0D108BD9-81ED-4DB2-BD59-A6C34878D82A}">
                    <a16:rowId xmlns="" xmlns:a16="http://schemas.microsoft.com/office/drawing/2014/main" val="2805564034"/>
                  </a:ext>
                </a:extLst>
              </a:tr>
              <a:tr h="483894">
                <a:tc>
                  <a:txBody>
                    <a:bodyPr/>
                    <a:lstStyle/>
                    <a:p>
                      <a:pPr algn="l" fontAlgn="t"/>
                      <a:r>
                        <a:rPr lang="en-AU" sz="1400" b="1" i="0" u="none" strike="noStrike" dirty="0">
                          <a:solidFill>
                            <a:srgbClr val="000000"/>
                          </a:solidFill>
                          <a:effectLst/>
                          <a:latin typeface="Arial" panose="020B0604020202020204" pitchFamily="34" charset="0"/>
                        </a:rPr>
                        <a:t>W5 Sole parent (F,35) with </a:t>
                      </a:r>
                      <a:r>
                        <a:rPr lang="en-AU" sz="1400" b="1" i="0" u="none" strike="noStrike" dirty="0">
                          <a:solidFill>
                            <a:srgbClr val="FF0000"/>
                          </a:solidFill>
                          <a:effectLst/>
                          <a:latin typeface="Arial" panose="020B0604020202020204" pitchFamily="34" charset="0"/>
                        </a:rPr>
                        <a:t>girl,6</a:t>
                      </a:r>
                    </a:p>
                  </a:txBody>
                  <a:tcPr marL="9525" marR="9525" marT="9525"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t"/>
                      <a:r>
                        <a:rPr lang="en-AU" sz="1400" b="1" i="0" u="none" strike="noStrike" dirty="0">
                          <a:solidFill>
                            <a:srgbClr val="000000"/>
                          </a:solidFill>
                          <a:effectLst/>
                          <a:latin typeface="Arial" panose="020B0604020202020204" pitchFamily="34" charset="0"/>
                        </a:rPr>
                        <a:t>U5 Sole parent (F,35) with </a:t>
                      </a:r>
                      <a:r>
                        <a:rPr lang="en-AU" sz="1400" b="1" i="0" u="none" strike="noStrike" dirty="0">
                          <a:solidFill>
                            <a:srgbClr val="FF0000"/>
                          </a:solidFill>
                          <a:effectLst/>
                          <a:latin typeface="Arial" panose="020B0604020202020204" pitchFamily="34" charset="0"/>
                        </a:rPr>
                        <a:t>girl,6</a:t>
                      </a:r>
                    </a:p>
                  </a:txBody>
                  <a:tcPr marL="9525" marR="9525" marT="9525"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462036328"/>
                  </a:ext>
                </a:extLst>
              </a:tr>
            </a:tbl>
          </a:graphicData>
        </a:graphic>
      </p:graphicFrame>
    </p:spTree>
    <p:extLst>
      <p:ext uri="{BB962C8B-B14F-4D97-AF65-F5344CB8AC3E}">
        <p14:creationId xmlns:p14="http://schemas.microsoft.com/office/powerpoint/2010/main" val="14544419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EF670E7-CC53-4090-95A6-2CAB93E39F4A}"/>
              </a:ext>
            </a:extLst>
          </p:cNvPr>
          <p:cNvSpPr>
            <a:spLocks noGrp="1"/>
          </p:cNvSpPr>
          <p:nvPr>
            <p:ph type="title"/>
          </p:nvPr>
        </p:nvSpPr>
        <p:spPr>
          <a:xfrm>
            <a:off x="468313" y="188640"/>
            <a:ext cx="8208962" cy="307777"/>
          </a:xfrm>
        </p:spPr>
        <p:txBody>
          <a:bodyPr/>
          <a:lstStyle/>
          <a:p>
            <a:r>
              <a:rPr lang="en-AU" sz="2000" dirty="0"/>
              <a:t>Some Key Practical Issues </a:t>
            </a:r>
          </a:p>
        </p:txBody>
      </p:sp>
      <p:sp>
        <p:nvSpPr>
          <p:cNvPr id="3" name="Text Placeholder 2">
            <a:extLst>
              <a:ext uri="{FF2B5EF4-FFF2-40B4-BE49-F238E27FC236}">
                <a16:creationId xmlns="" xmlns:a16="http://schemas.microsoft.com/office/drawing/2014/main" id="{2377FD57-9BB1-4BDF-B165-72D345E68A2F}"/>
              </a:ext>
            </a:extLst>
          </p:cNvPr>
          <p:cNvSpPr>
            <a:spLocks noGrp="1"/>
          </p:cNvSpPr>
          <p:nvPr>
            <p:ph type="body" idx="10"/>
          </p:nvPr>
        </p:nvSpPr>
        <p:spPr>
          <a:xfrm>
            <a:off x="468313" y="1196752"/>
            <a:ext cx="8208962" cy="4752528"/>
          </a:xfrm>
        </p:spPr>
        <p:txBody>
          <a:bodyPr/>
          <a:lstStyle/>
          <a:p>
            <a:pPr>
              <a:lnSpc>
                <a:spcPct val="150000"/>
              </a:lnSpc>
              <a:spcAft>
                <a:spcPts val="0"/>
              </a:spcAft>
              <a:buClr>
                <a:srgbClr val="FF0000"/>
              </a:buClr>
              <a:buFont typeface="Arial" panose="020B0604020202020204" pitchFamily="34" charset="0"/>
              <a:buChar char="•"/>
              <a:defRPr/>
            </a:pPr>
            <a:r>
              <a:rPr lang="en-US" altLang="en-US" sz="1400" b="1" dirty="0">
                <a:latin typeface="Arial" charset="0"/>
                <a:cs typeface="Arial" charset="0"/>
              </a:rPr>
              <a:t>Difficulty encountered </a:t>
            </a:r>
            <a:r>
              <a:rPr lang="en-US" altLang="en-US" sz="1400" b="1" dirty="0">
                <a:solidFill>
                  <a:srgbClr val="FF0000"/>
                </a:solidFill>
                <a:latin typeface="Arial" charset="0"/>
                <a:cs typeface="Arial" charset="0"/>
              </a:rPr>
              <a:t>recruiting for focus groups</a:t>
            </a:r>
            <a:endParaRPr lang="en-US" altLang="en-US" sz="1400" b="1" dirty="0">
              <a:latin typeface="Arial" charset="0"/>
              <a:cs typeface="Arial" charset="0"/>
            </a:endParaRPr>
          </a:p>
          <a:p>
            <a:pPr>
              <a:lnSpc>
                <a:spcPct val="150000"/>
              </a:lnSpc>
              <a:spcAft>
                <a:spcPts val="0"/>
              </a:spcAft>
              <a:buClr>
                <a:srgbClr val="FF0000"/>
              </a:buClr>
              <a:buFont typeface="Arial" panose="020B0604020202020204" pitchFamily="34" charset="0"/>
              <a:buChar char="•"/>
              <a:defRPr/>
            </a:pPr>
            <a:r>
              <a:rPr lang="en-US" altLang="en-US" sz="1400" b="1" dirty="0">
                <a:latin typeface="Arial" charset="0"/>
                <a:cs typeface="Arial" charset="0"/>
              </a:rPr>
              <a:t>Setting </a:t>
            </a:r>
            <a:r>
              <a:rPr lang="en-US" altLang="en-US" sz="1400" b="1" dirty="0">
                <a:solidFill>
                  <a:srgbClr val="FF0000"/>
                </a:solidFill>
                <a:latin typeface="Arial" charset="0"/>
                <a:cs typeface="Arial" charset="0"/>
              </a:rPr>
              <a:t>item lifetimes</a:t>
            </a:r>
            <a:endParaRPr lang="en-US" altLang="en-US" sz="1400" b="1" dirty="0">
              <a:latin typeface="Arial" charset="0"/>
              <a:cs typeface="Arial" charset="0"/>
            </a:endParaRPr>
          </a:p>
          <a:p>
            <a:pPr>
              <a:lnSpc>
                <a:spcPct val="150000"/>
              </a:lnSpc>
              <a:spcAft>
                <a:spcPts val="0"/>
              </a:spcAft>
              <a:buClr>
                <a:srgbClr val="FF0000"/>
              </a:buClr>
              <a:buFont typeface="Arial" panose="020B0604020202020204" pitchFamily="34" charset="0"/>
              <a:buChar char="•"/>
              <a:defRPr/>
            </a:pPr>
            <a:r>
              <a:rPr lang="en-US" altLang="en-US" sz="1400" b="1" dirty="0">
                <a:latin typeface="Arial" charset="0"/>
                <a:cs typeface="Arial" charset="0"/>
              </a:rPr>
              <a:t>Importance of the assumptions underlying </a:t>
            </a:r>
            <a:r>
              <a:rPr lang="en-US" altLang="en-US" sz="1400" b="1" dirty="0">
                <a:solidFill>
                  <a:srgbClr val="FF0000"/>
                </a:solidFill>
                <a:latin typeface="Arial" charset="0"/>
                <a:cs typeface="Arial" charset="0"/>
              </a:rPr>
              <a:t>child care costs</a:t>
            </a:r>
            <a:endParaRPr lang="en-US" altLang="en-US" sz="1400" b="1" dirty="0">
              <a:latin typeface="Arial" charset="0"/>
              <a:cs typeface="Arial" charset="0"/>
            </a:endParaRPr>
          </a:p>
          <a:p>
            <a:pPr>
              <a:lnSpc>
                <a:spcPct val="150000"/>
              </a:lnSpc>
              <a:spcAft>
                <a:spcPts val="0"/>
              </a:spcAft>
              <a:buClr>
                <a:srgbClr val="FF0000"/>
              </a:buClr>
              <a:buFont typeface="Arial" panose="020B0604020202020204" pitchFamily="34" charset="0"/>
              <a:buChar char="•"/>
              <a:defRPr/>
            </a:pPr>
            <a:r>
              <a:rPr lang="en-US" altLang="en-US" sz="1400" b="1" dirty="0">
                <a:solidFill>
                  <a:srgbClr val="FF0000"/>
                </a:solidFill>
                <a:latin typeface="Arial" charset="0"/>
                <a:cs typeface="Arial" charset="0"/>
              </a:rPr>
              <a:t>Inclusion of a car?</a:t>
            </a:r>
            <a:r>
              <a:rPr lang="en-US" altLang="en-US" sz="1400" b="1" dirty="0">
                <a:latin typeface="Arial" charset="0"/>
                <a:cs typeface="Arial" charset="0"/>
              </a:rPr>
              <a:t> </a:t>
            </a:r>
          </a:p>
          <a:p>
            <a:pPr>
              <a:lnSpc>
                <a:spcPct val="150000"/>
              </a:lnSpc>
              <a:spcAft>
                <a:spcPts val="0"/>
              </a:spcAft>
              <a:buClr>
                <a:srgbClr val="FF0000"/>
              </a:buClr>
              <a:buFont typeface="Arial" panose="020B0604020202020204" pitchFamily="34" charset="0"/>
              <a:buChar char="•"/>
              <a:defRPr/>
            </a:pPr>
            <a:r>
              <a:rPr lang="en-US" altLang="en-US" sz="1400" b="1" dirty="0">
                <a:latin typeface="Arial" charset="0"/>
                <a:cs typeface="Arial" charset="0"/>
              </a:rPr>
              <a:t>Variation in </a:t>
            </a:r>
            <a:r>
              <a:rPr lang="en-US" altLang="en-US" sz="1400" b="1" dirty="0">
                <a:solidFill>
                  <a:srgbClr val="FF0000"/>
                </a:solidFill>
                <a:latin typeface="Arial" charset="0"/>
                <a:cs typeface="Arial" charset="0"/>
              </a:rPr>
              <a:t>housing costs</a:t>
            </a:r>
            <a:endParaRPr lang="en-US" altLang="en-US" sz="1400" b="1" dirty="0">
              <a:latin typeface="Arial" charset="0"/>
              <a:cs typeface="Arial" charset="0"/>
            </a:endParaRPr>
          </a:p>
          <a:p>
            <a:pPr>
              <a:lnSpc>
                <a:spcPct val="150000"/>
              </a:lnSpc>
              <a:spcAft>
                <a:spcPts val="0"/>
              </a:spcAft>
              <a:buClr>
                <a:srgbClr val="FF0000"/>
              </a:buClr>
              <a:buFont typeface="Arial" panose="020B0604020202020204" pitchFamily="34" charset="0"/>
              <a:buChar char="•"/>
              <a:defRPr/>
            </a:pPr>
            <a:r>
              <a:rPr lang="en-US" altLang="en-US" sz="1400" b="1" dirty="0">
                <a:solidFill>
                  <a:srgbClr val="FF0000"/>
                </a:solidFill>
                <a:latin typeface="Arial" charset="0"/>
                <a:cs typeface="Arial" charset="0"/>
              </a:rPr>
              <a:t>Drawing on past experience</a:t>
            </a:r>
            <a:r>
              <a:rPr lang="en-US" altLang="en-US" sz="1400" b="1" dirty="0">
                <a:latin typeface="Arial" charset="0"/>
                <a:cs typeface="Arial" charset="0"/>
              </a:rPr>
              <a:t> to revise the previous budgets</a:t>
            </a:r>
          </a:p>
          <a:p>
            <a:pPr>
              <a:lnSpc>
                <a:spcPct val="150000"/>
              </a:lnSpc>
              <a:spcAft>
                <a:spcPts val="0"/>
              </a:spcAft>
              <a:buClr>
                <a:srgbClr val="FF0000"/>
              </a:buClr>
              <a:buFont typeface="Arial" panose="020B0604020202020204" pitchFamily="34" charset="0"/>
              <a:buChar char="•"/>
              <a:defRPr/>
            </a:pPr>
            <a:r>
              <a:rPr lang="en-US" altLang="en-US" sz="1400" b="1" dirty="0">
                <a:solidFill>
                  <a:srgbClr val="FF0000"/>
                </a:solidFill>
                <a:latin typeface="Arial" charset="0"/>
                <a:cs typeface="Arial" charset="0"/>
              </a:rPr>
              <a:t>Finalising the new budgets</a:t>
            </a:r>
            <a:r>
              <a:rPr lang="en-US" altLang="en-US" sz="1400" b="1" dirty="0">
                <a:latin typeface="Arial" charset="0"/>
                <a:cs typeface="Arial" charset="0"/>
              </a:rPr>
              <a:t>: achieving external validity and internal consistency </a:t>
            </a:r>
          </a:p>
          <a:p>
            <a:pPr>
              <a:spcAft>
                <a:spcPts val="0"/>
              </a:spcAft>
              <a:buClr>
                <a:srgbClr val="FF0000"/>
              </a:buClr>
              <a:buFont typeface="Arial" panose="020B0604020202020204" pitchFamily="34" charset="0"/>
              <a:buChar char="•"/>
              <a:defRPr/>
            </a:pPr>
            <a:r>
              <a:rPr lang="en-US" altLang="en-US" sz="1400" b="1" dirty="0">
                <a:solidFill>
                  <a:srgbClr val="FF0000"/>
                </a:solidFill>
                <a:latin typeface="Arial" charset="0"/>
                <a:cs typeface="Arial" charset="0"/>
              </a:rPr>
              <a:t>Moving from the low-paid to the unemployed budgets</a:t>
            </a:r>
            <a:r>
              <a:rPr lang="en-US" altLang="en-US" sz="1400" b="1" dirty="0">
                <a:latin typeface="Arial" charset="0"/>
                <a:cs typeface="Arial" charset="0"/>
              </a:rPr>
              <a:t> involved a combination of: removing items; lowering item quality; cutting costs (e.g. by extending lifetimes and/or increased reliance on Home-brand items); reducing frequencies – but budgets still had to be consistent with the MIHL standard</a:t>
            </a:r>
          </a:p>
          <a:p>
            <a:endParaRPr lang="en-AU" dirty="0"/>
          </a:p>
        </p:txBody>
      </p:sp>
    </p:spTree>
    <p:extLst>
      <p:ext uri="{BB962C8B-B14F-4D97-AF65-F5344CB8AC3E}">
        <p14:creationId xmlns:p14="http://schemas.microsoft.com/office/powerpoint/2010/main" val="23039717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EF670E7-CC53-4090-95A6-2CAB93E39F4A}"/>
              </a:ext>
            </a:extLst>
          </p:cNvPr>
          <p:cNvSpPr>
            <a:spLocks noGrp="1"/>
          </p:cNvSpPr>
          <p:nvPr>
            <p:ph type="title"/>
          </p:nvPr>
        </p:nvSpPr>
        <p:spPr>
          <a:xfrm>
            <a:off x="468313" y="188640"/>
            <a:ext cx="8208962" cy="307777"/>
          </a:xfrm>
        </p:spPr>
        <p:txBody>
          <a:bodyPr/>
          <a:lstStyle/>
          <a:p>
            <a:r>
              <a:rPr lang="en-AU" sz="2000" dirty="0"/>
              <a:t>Setting Dwelling Types and Location</a:t>
            </a:r>
          </a:p>
        </p:txBody>
      </p:sp>
      <p:sp>
        <p:nvSpPr>
          <p:cNvPr id="3" name="Text Placeholder 2">
            <a:extLst>
              <a:ext uri="{FF2B5EF4-FFF2-40B4-BE49-F238E27FC236}">
                <a16:creationId xmlns="" xmlns:a16="http://schemas.microsoft.com/office/drawing/2014/main" id="{2377FD57-9BB1-4BDF-B165-72D345E68A2F}"/>
              </a:ext>
            </a:extLst>
          </p:cNvPr>
          <p:cNvSpPr>
            <a:spLocks noGrp="1"/>
          </p:cNvSpPr>
          <p:nvPr>
            <p:ph type="body" idx="10"/>
          </p:nvPr>
        </p:nvSpPr>
        <p:spPr>
          <a:xfrm>
            <a:off x="468313" y="1340768"/>
            <a:ext cx="8208962" cy="4752528"/>
          </a:xfrm>
        </p:spPr>
        <p:txBody>
          <a:bodyPr/>
          <a:lstStyle/>
          <a:p>
            <a:pPr marL="0" indent="0">
              <a:spcAft>
                <a:spcPts val="0"/>
              </a:spcAft>
              <a:buClr>
                <a:srgbClr val="FF0000"/>
              </a:buClr>
              <a:defRPr/>
            </a:pPr>
            <a:endParaRPr lang="en-US" altLang="en-US" sz="1400" b="1" dirty="0">
              <a:latin typeface="Arial" charset="0"/>
              <a:cs typeface="Arial" charset="0"/>
            </a:endParaRPr>
          </a:p>
          <a:p>
            <a:endParaRPr lang="en-AU" dirty="0"/>
          </a:p>
        </p:txBody>
      </p:sp>
      <p:graphicFrame>
        <p:nvGraphicFramePr>
          <p:cNvPr id="4" name="Table 3">
            <a:extLst>
              <a:ext uri="{FF2B5EF4-FFF2-40B4-BE49-F238E27FC236}">
                <a16:creationId xmlns="" xmlns:a16="http://schemas.microsoft.com/office/drawing/2014/main" id="{6FFA78FD-E473-416B-A420-645AA80E5DAA}"/>
              </a:ext>
            </a:extLst>
          </p:cNvPr>
          <p:cNvGraphicFramePr>
            <a:graphicFrameLocks noGrp="1"/>
          </p:cNvGraphicFramePr>
          <p:nvPr>
            <p:extLst>
              <p:ext uri="{D42A27DB-BD31-4B8C-83A1-F6EECF244321}">
                <p14:modId xmlns:p14="http://schemas.microsoft.com/office/powerpoint/2010/main" val="3735349716"/>
              </p:ext>
            </p:extLst>
          </p:nvPr>
        </p:nvGraphicFramePr>
        <p:xfrm>
          <a:off x="810870" y="1661136"/>
          <a:ext cx="7649562" cy="2569540"/>
        </p:xfrm>
        <a:graphic>
          <a:graphicData uri="http://schemas.openxmlformats.org/drawingml/2006/table">
            <a:tbl>
              <a:tblPr/>
              <a:tblGrid>
                <a:gridCol w="3545106">
                  <a:extLst>
                    <a:ext uri="{9D8B030D-6E8A-4147-A177-3AD203B41FA5}">
                      <a16:colId xmlns="" xmlns:a16="http://schemas.microsoft.com/office/drawing/2014/main" val="3094257709"/>
                    </a:ext>
                  </a:extLst>
                </a:gridCol>
                <a:gridCol w="2088232">
                  <a:extLst>
                    <a:ext uri="{9D8B030D-6E8A-4147-A177-3AD203B41FA5}">
                      <a16:colId xmlns="" xmlns:a16="http://schemas.microsoft.com/office/drawing/2014/main" val="3468699680"/>
                    </a:ext>
                  </a:extLst>
                </a:gridCol>
                <a:gridCol w="2016224">
                  <a:extLst>
                    <a:ext uri="{9D8B030D-6E8A-4147-A177-3AD203B41FA5}">
                      <a16:colId xmlns="" xmlns:a16="http://schemas.microsoft.com/office/drawing/2014/main" val="3409282151"/>
                    </a:ext>
                  </a:extLst>
                </a:gridCol>
              </a:tblGrid>
              <a:tr h="426659">
                <a:tc>
                  <a:txBody>
                    <a:bodyPr/>
                    <a:lstStyle/>
                    <a:p>
                      <a:pPr algn="l" fontAlgn="ctr"/>
                      <a:r>
                        <a:rPr lang="en-AU" sz="1400" b="1" i="0" u="none" strike="noStrike" dirty="0">
                          <a:solidFill>
                            <a:srgbClr val="000000"/>
                          </a:solidFill>
                          <a:effectLst/>
                          <a:latin typeface="Arial" panose="020B0604020202020204" pitchFamily="34" charset="0"/>
                        </a:rPr>
                        <a:t>Family type</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AU" sz="1400" b="1" i="0" u="none" strike="noStrike" dirty="0">
                          <a:solidFill>
                            <a:srgbClr val="000000"/>
                          </a:solidFill>
                          <a:effectLst/>
                          <a:latin typeface="Arial" panose="020B0604020202020204" pitchFamily="34" charset="0"/>
                        </a:rPr>
                        <a:t>Low-paid working families</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AU" sz="1400" b="1" i="0" u="none" strike="noStrike" dirty="0">
                          <a:solidFill>
                            <a:srgbClr val="000000"/>
                          </a:solidFill>
                          <a:effectLst/>
                          <a:latin typeface="Arial" panose="020B0604020202020204" pitchFamily="34" charset="0"/>
                        </a:rPr>
                        <a:t>Unemployed families</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553588560"/>
                  </a:ext>
                </a:extLst>
              </a:tr>
              <a:tr h="426659">
                <a:tc>
                  <a:txBody>
                    <a:bodyPr/>
                    <a:lstStyle/>
                    <a:p>
                      <a:pPr algn="l" fontAlgn="ctr"/>
                      <a:r>
                        <a:rPr lang="en-AU" sz="1400" b="1" i="0" u="none" strike="noStrike" dirty="0">
                          <a:solidFill>
                            <a:srgbClr val="000000"/>
                          </a:solidFill>
                          <a:effectLst/>
                          <a:latin typeface="Arial" panose="020B0604020202020204" pitchFamily="34" charset="0"/>
                        </a:rPr>
                        <a:t>Single person</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r>
                        <a:rPr lang="en-AU" sz="1400" b="1" i="0" u="none" strike="noStrike" dirty="0">
                          <a:solidFill>
                            <a:srgbClr val="000000"/>
                          </a:solidFill>
                          <a:effectLst/>
                          <a:latin typeface="Arial" panose="020B0604020202020204" pitchFamily="34" charset="0"/>
                        </a:rPr>
                        <a:t>1BRU, (LQ+M)/2, AMCC</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AU" sz="1400" b="1" i="0" u="none" strike="noStrike">
                          <a:solidFill>
                            <a:srgbClr val="000000"/>
                          </a:solidFill>
                          <a:effectLst/>
                          <a:latin typeface="Arial" panose="020B0604020202020204" pitchFamily="34" charset="0"/>
                        </a:rPr>
                        <a:t>1BRU, LQ, AOCC</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536977677"/>
                  </a:ext>
                </a:extLst>
              </a:tr>
              <a:tr h="426659">
                <a:tc>
                  <a:txBody>
                    <a:bodyPr/>
                    <a:lstStyle/>
                    <a:p>
                      <a:pPr algn="l" fontAlgn="ctr"/>
                      <a:r>
                        <a:rPr lang="en-AU" sz="1400" b="1" i="0" u="none" strike="noStrike" dirty="0">
                          <a:solidFill>
                            <a:srgbClr val="000000"/>
                          </a:solidFill>
                          <a:effectLst/>
                          <a:latin typeface="Arial" panose="020B0604020202020204" pitchFamily="34" charset="0"/>
                        </a:rPr>
                        <a:t>Couple without children</a:t>
                      </a:r>
                    </a:p>
                  </a:txBody>
                  <a:tcPr marL="9525" marR="9525" marT="9525" marB="0" anchor="ctr">
                    <a:lnL>
                      <a:noFill/>
                    </a:lnL>
                    <a:lnR>
                      <a:noFill/>
                    </a:lnR>
                    <a:lnT>
                      <a:noFill/>
                    </a:lnT>
                    <a:lnB>
                      <a:noFill/>
                    </a:lnB>
                  </a:tcPr>
                </a:tc>
                <a:tc>
                  <a:txBody>
                    <a:bodyPr/>
                    <a:lstStyle/>
                    <a:p>
                      <a:pPr algn="l" fontAlgn="ctr"/>
                      <a:r>
                        <a:rPr lang="en-AU" sz="1400" b="1" i="0" u="none" strike="noStrike" dirty="0">
                          <a:solidFill>
                            <a:srgbClr val="000000"/>
                          </a:solidFill>
                          <a:effectLst/>
                          <a:latin typeface="Arial" panose="020B0604020202020204" pitchFamily="34" charset="0"/>
                        </a:rPr>
                        <a:t>2BRU, (LQ+M)/2, AMCC</a:t>
                      </a:r>
                    </a:p>
                  </a:txBody>
                  <a:tcPr marL="9525" marR="9525" marT="9525" marB="0" anchor="ctr">
                    <a:lnL>
                      <a:noFill/>
                    </a:lnL>
                    <a:lnR>
                      <a:noFill/>
                    </a:lnR>
                    <a:lnT>
                      <a:noFill/>
                    </a:lnT>
                    <a:lnB>
                      <a:noFill/>
                    </a:lnB>
                  </a:tcPr>
                </a:tc>
                <a:tc>
                  <a:txBody>
                    <a:bodyPr/>
                    <a:lstStyle/>
                    <a:p>
                      <a:pPr algn="ctr" fontAlgn="ctr"/>
                      <a:r>
                        <a:rPr lang="en-AU" sz="1400" b="1" i="0" u="none" strike="noStrike" dirty="0">
                          <a:solidFill>
                            <a:srgbClr val="000000"/>
                          </a:solidFill>
                          <a:effectLst/>
                          <a:latin typeface="Arial" panose="020B0604020202020204" pitchFamily="34" charset="0"/>
                        </a:rPr>
                        <a:t>2BRU, LQ, AOCC</a:t>
                      </a:r>
                    </a:p>
                  </a:txBody>
                  <a:tcPr marL="9525" marR="9525" marT="9525" marB="0" anchor="ctr">
                    <a:lnL>
                      <a:noFill/>
                    </a:lnL>
                    <a:lnR>
                      <a:noFill/>
                    </a:lnR>
                    <a:lnT>
                      <a:noFill/>
                    </a:lnT>
                    <a:lnB>
                      <a:noFill/>
                    </a:lnB>
                  </a:tcPr>
                </a:tc>
                <a:extLst>
                  <a:ext uri="{0D108BD9-81ED-4DB2-BD59-A6C34878D82A}">
                    <a16:rowId xmlns="" xmlns:a16="http://schemas.microsoft.com/office/drawing/2014/main" val="1491758481"/>
                  </a:ext>
                </a:extLst>
              </a:tr>
              <a:tr h="426659">
                <a:tc>
                  <a:txBody>
                    <a:bodyPr/>
                    <a:lstStyle/>
                    <a:p>
                      <a:pPr algn="l" fontAlgn="ctr"/>
                      <a:r>
                        <a:rPr lang="en-AU" sz="1400" b="1" i="0" u="none" strike="noStrike" dirty="0">
                          <a:solidFill>
                            <a:srgbClr val="000000"/>
                          </a:solidFill>
                          <a:effectLst/>
                          <a:latin typeface="Arial" panose="020B0604020202020204" pitchFamily="34" charset="0"/>
                        </a:rPr>
                        <a:t>Couple as above with </a:t>
                      </a:r>
                      <a:r>
                        <a:rPr lang="en-AU" sz="1400" b="1" i="0" u="none" strike="noStrike" dirty="0">
                          <a:solidFill>
                            <a:srgbClr val="FF0000"/>
                          </a:solidFill>
                          <a:effectLst/>
                          <a:latin typeface="Arial" panose="020B0604020202020204" pitchFamily="34" charset="0"/>
                        </a:rPr>
                        <a:t>girl, 6</a:t>
                      </a:r>
                    </a:p>
                  </a:txBody>
                  <a:tcPr marL="9525" marR="9525" marT="9525" marB="0" anchor="ctr">
                    <a:lnL>
                      <a:noFill/>
                    </a:lnL>
                    <a:lnR>
                      <a:noFill/>
                    </a:lnR>
                    <a:lnT>
                      <a:noFill/>
                    </a:lnT>
                    <a:lnB>
                      <a:noFill/>
                    </a:lnB>
                  </a:tcPr>
                </a:tc>
                <a:tc>
                  <a:txBody>
                    <a:bodyPr/>
                    <a:lstStyle/>
                    <a:p>
                      <a:pPr algn="l" fontAlgn="ctr"/>
                      <a:r>
                        <a:rPr lang="en-AU" sz="1400" b="1" i="0" u="none" strike="noStrike">
                          <a:solidFill>
                            <a:srgbClr val="000000"/>
                          </a:solidFill>
                          <a:effectLst/>
                          <a:latin typeface="Arial" panose="020B0604020202020204" pitchFamily="34" charset="0"/>
                        </a:rPr>
                        <a:t>2BRU, (LQ+M)/2, AMCC</a:t>
                      </a:r>
                    </a:p>
                  </a:txBody>
                  <a:tcPr marL="9525" marR="9525" marT="9525" marB="0" anchor="ctr">
                    <a:lnL>
                      <a:noFill/>
                    </a:lnL>
                    <a:lnR>
                      <a:noFill/>
                    </a:lnR>
                    <a:lnT>
                      <a:noFill/>
                    </a:lnT>
                    <a:lnB>
                      <a:noFill/>
                    </a:lnB>
                  </a:tcPr>
                </a:tc>
                <a:tc>
                  <a:txBody>
                    <a:bodyPr/>
                    <a:lstStyle/>
                    <a:p>
                      <a:pPr algn="ctr" fontAlgn="ctr"/>
                      <a:r>
                        <a:rPr lang="en-AU" sz="1400" b="1" i="0" u="none" strike="noStrike" dirty="0">
                          <a:solidFill>
                            <a:srgbClr val="000000"/>
                          </a:solidFill>
                          <a:effectLst/>
                          <a:latin typeface="Arial" panose="020B0604020202020204" pitchFamily="34" charset="0"/>
                        </a:rPr>
                        <a:t>2BRU, LQ, AOCC</a:t>
                      </a:r>
                    </a:p>
                  </a:txBody>
                  <a:tcPr marL="9525" marR="9525" marT="9525" marB="0" anchor="ctr">
                    <a:lnL>
                      <a:noFill/>
                    </a:lnL>
                    <a:lnR>
                      <a:noFill/>
                    </a:lnR>
                    <a:lnT>
                      <a:noFill/>
                    </a:lnT>
                    <a:lnB>
                      <a:noFill/>
                    </a:lnB>
                  </a:tcPr>
                </a:tc>
                <a:extLst>
                  <a:ext uri="{0D108BD9-81ED-4DB2-BD59-A6C34878D82A}">
                    <a16:rowId xmlns="" xmlns:a16="http://schemas.microsoft.com/office/drawing/2014/main" val="2263944425"/>
                  </a:ext>
                </a:extLst>
              </a:tr>
              <a:tr h="426659">
                <a:tc>
                  <a:txBody>
                    <a:bodyPr/>
                    <a:lstStyle/>
                    <a:p>
                      <a:pPr algn="l" fontAlgn="ctr"/>
                      <a:r>
                        <a:rPr lang="en-AU" sz="1400" b="1" i="0" u="none" strike="noStrike" dirty="0">
                          <a:solidFill>
                            <a:srgbClr val="000000"/>
                          </a:solidFill>
                          <a:effectLst/>
                          <a:latin typeface="Arial" panose="020B0604020202020204" pitchFamily="34" charset="0"/>
                        </a:rPr>
                        <a:t>Couple as above with </a:t>
                      </a:r>
                      <a:r>
                        <a:rPr lang="en-AU" sz="1400" b="1" i="0" u="none" strike="noStrike" dirty="0">
                          <a:solidFill>
                            <a:srgbClr val="FF0000"/>
                          </a:solidFill>
                          <a:effectLst/>
                          <a:latin typeface="Arial" panose="020B0604020202020204" pitchFamily="34" charset="0"/>
                        </a:rPr>
                        <a:t>girl, 6 and boy, 10</a:t>
                      </a:r>
                    </a:p>
                  </a:txBody>
                  <a:tcPr marL="9525" marR="9525" marT="9525" marB="0" anchor="ctr">
                    <a:lnL>
                      <a:noFill/>
                    </a:lnL>
                    <a:lnR>
                      <a:noFill/>
                    </a:lnR>
                    <a:lnT>
                      <a:noFill/>
                    </a:lnT>
                    <a:lnB>
                      <a:noFill/>
                    </a:lnB>
                  </a:tcPr>
                </a:tc>
                <a:tc>
                  <a:txBody>
                    <a:bodyPr/>
                    <a:lstStyle/>
                    <a:p>
                      <a:pPr algn="l" fontAlgn="ctr"/>
                      <a:r>
                        <a:rPr lang="en-AU" sz="1400" b="1" i="0" u="none" strike="noStrike" dirty="0">
                          <a:solidFill>
                            <a:srgbClr val="000000"/>
                          </a:solidFill>
                          <a:effectLst/>
                          <a:latin typeface="Arial" panose="020B0604020202020204" pitchFamily="34" charset="0"/>
                        </a:rPr>
                        <a:t>3BRH, (LQ+M)/2, AMCC</a:t>
                      </a:r>
                    </a:p>
                  </a:txBody>
                  <a:tcPr marL="9525" marR="9525" marT="9525" marB="0" anchor="ctr">
                    <a:lnL>
                      <a:noFill/>
                    </a:lnL>
                    <a:lnR>
                      <a:noFill/>
                    </a:lnR>
                    <a:lnT>
                      <a:noFill/>
                    </a:lnT>
                    <a:lnB>
                      <a:noFill/>
                    </a:lnB>
                  </a:tcPr>
                </a:tc>
                <a:tc>
                  <a:txBody>
                    <a:bodyPr/>
                    <a:lstStyle/>
                    <a:p>
                      <a:pPr algn="ctr" fontAlgn="ctr"/>
                      <a:r>
                        <a:rPr lang="en-AU" sz="1400" b="1" i="0" u="none" strike="noStrike" dirty="0">
                          <a:solidFill>
                            <a:srgbClr val="000000"/>
                          </a:solidFill>
                          <a:effectLst/>
                          <a:latin typeface="Arial" panose="020B0604020202020204" pitchFamily="34" charset="0"/>
                        </a:rPr>
                        <a:t>3BRH, LQ, AOCC</a:t>
                      </a:r>
                    </a:p>
                  </a:txBody>
                  <a:tcPr marL="9525" marR="9525" marT="9525" marB="0" anchor="ctr">
                    <a:lnL>
                      <a:noFill/>
                    </a:lnL>
                    <a:lnR>
                      <a:noFill/>
                    </a:lnR>
                    <a:lnT>
                      <a:noFill/>
                    </a:lnT>
                    <a:lnB>
                      <a:noFill/>
                    </a:lnB>
                  </a:tcPr>
                </a:tc>
                <a:extLst>
                  <a:ext uri="{0D108BD9-81ED-4DB2-BD59-A6C34878D82A}">
                    <a16:rowId xmlns="" xmlns:a16="http://schemas.microsoft.com/office/drawing/2014/main" val="1547980690"/>
                  </a:ext>
                </a:extLst>
              </a:tr>
              <a:tr h="426659">
                <a:tc>
                  <a:txBody>
                    <a:bodyPr/>
                    <a:lstStyle/>
                    <a:p>
                      <a:pPr algn="l" fontAlgn="ctr"/>
                      <a:r>
                        <a:rPr lang="en-AU" sz="1400" b="1" i="0" u="none" strike="noStrike" dirty="0">
                          <a:solidFill>
                            <a:srgbClr val="000000"/>
                          </a:solidFill>
                          <a:effectLst/>
                          <a:latin typeface="Arial" panose="020B0604020202020204" pitchFamily="34" charset="0"/>
                        </a:rPr>
                        <a:t>Sole parent with </a:t>
                      </a:r>
                      <a:r>
                        <a:rPr lang="en-AU" sz="1400" b="1" i="0" u="none" strike="noStrike" dirty="0">
                          <a:solidFill>
                            <a:srgbClr val="FF0000"/>
                          </a:solidFill>
                          <a:effectLst/>
                          <a:latin typeface="Arial" panose="020B0604020202020204" pitchFamily="34" charset="0"/>
                        </a:rPr>
                        <a:t>girl,</a:t>
                      </a:r>
                      <a:r>
                        <a:rPr lang="en-AU" sz="1400" b="1" i="0" u="none" strike="noStrike" baseline="0" dirty="0">
                          <a:solidFill>
                            <a:srgbClr val="FF0000"/>
                          </a:solidFill>
                          <a:effectLst/>
                          <a:latin typeface="Arial" panose="020B0604020202020204" pitchFamily="34" charset="0"/>
                        </a:rPr>
                        <a:t> 6</a:t>
                      </a:r>
                      <a:endParaRPr lang="en-AU" sz="14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en-AU" sz="1400" b="1" i="0" u="none" strike="noStrike" dirty="0">
                          <a:solidFill>
                            <a:srgbClr val="000000"/>
                          </a:solidFill>
                          <a:effectLst/>
                          <a:latin typeface="Arial" panose="020B0604020202020204" pitchFamily="34" charset="0"/>
                        </a:rPr>
                        <a:t>2BRU, (LQ+M)/2, AMCC</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AU" sz="1400" b="1" i="0" u="none" strike="noStrike" dirty="0">
                          <a:solidFill>
                            <a:srgbClr val="000000"/>
                          </a:solidFill>
                          <a:effectLst/>
                          <a:latin typeface="Arial" panose="020B0604020202020204" pitchFamily="34" charset="0"/>
                        </a:rPr>
                        <a:t>2BRU, LQ, AOCC</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141925220"/>
                  </a:ext>
                </a:extLst>
              </a:tr>
            </a:tbl>
          </a:graphicData>
        </a:graphic>
      </p:graphicFrame>
      <p:sp>
        <p:nvSpPr>
          <p:cNvPr id="5" name="TextBox 4">
            <a:extLst>
              <a:ext uri="{FF2B5EF4-FFF2-40B4-BE49-F238E27FC236}">
                <a16:creationId xmlns="" xmlns:a16="http://schemas.microsoft.com/office/drawing/2014/main" id="{C0363F35-6404-412A-BC06-E288A9C69DD5}"/>
              </a:ext>
            </a:extLst>
          </p:cNvPr>
          <p:cNvSpPr txBox="1"/>
          <p:nvPr/>
        </p:nvSpPr>
        <p:spPr>
          <a:xfrm>
            <a:off x="863476" y="3814222"/>
            <a:ext cx="7524948" cy="1015663"/>
          </a:xfrm>
          <a:prstGeom prst="rect">
            <a:avLst/>
          </a:prstGeom>
        </p:spPr>
        <p:txBody>
          <a:bodyPr wrap="square" rtlCol="0">
            <a:spAutoFit/>
          </a:bodyPr>
          <a:lstStyle/>
          <a:p>
            <a:pPr marL="342900" marR="0" indent="-342900" algn="just" defTabSz="914400" rtl="0" eaLnBrk="1" fontAlgn="auto" latinLnBrk="0" hangingPunct="1">
              <a:lnSpc>
                <a:spcPct val="100000"/>
              </a:lnSpc>
              <a:spcBef>
                <a:spcPts val="0"/>
              </a:spcBef>
              <a:spcAft>
                <a:spcPts val="0"/>
              </a:spcAft>
              <a:buClrTx/>
              <a:buSzTx/>
              <a:buFont typeface="Arial" pitchFamily="34" charset="0"/>
              <a:buNone/>
              <a:tabLst/>
            </a:pPr>
            <a:endParaRPr kumimoji="0" lang="en-AU" sz="1000" b="1" i="0" u="none" strike="noStrike" kern="1200" cap="none" spc="0" normalizeH="0" baseline="0" noProof="0" dirty="0">
              <a:ln>
                <a:noFill/>
              </a:ln>
              <a:solidFill>
                <a:schemeClr val="tx1"/>
              </a:solidFill>
              <a:effectLst/>
              <a:uLnTx/>
              <a:uFillTx/>
              <a:latin typeface="+mj-lt"/>
              <a:ea typeface="+mn-ea"/>
              <a:cs typeface="+mn-cs"/>
            </a:endParaRPr>
          </a:p>
          <a:p>
            <a:pPr marL="342900" marR="0" indent="-342900" algn="just" defTabSz="914400" rtl="0" eaLnBrk="1" fontAlgn="auto" latinLnBrk="0" hangingPunct="1">
              <a:lnSpc>
                <a:spcPct val="100000"/>
              </a:lnSpc>
              <a:spcBef>
                <a:spcPts val="0"/>
              </a:spcBef>
              <a:spcAft>
                <a:spcPts val="0"/>
              </a:spcAft>
              <a:buClrTx/>
              <a:buSzTx/>
              <a:buFont typeface="Arial" pitchFamily="34" charset="0"/>
              <a:buNone/>
              <a:tabLst/>
            </a:pPr>
            <a:endParaRPr kumimoji="0" lang="en-AU" sz="1000" b="1" i="1" u="none" strike="noStrike" kern="1200" cap="none" spc="0" normalizeH="0" baseline="0" noProof="0" dirty="0">
              <a:ln>
                <a:noFill/>
              </a:ln>
              <a:solidFill>
                <a:schemeClr val="tx1"/>
              </a:solidFill>
              <a:effectLst/>
              <a:uLnTx/>
              <a:uFillTx/>
              <a:latin typeface="+mj-lt"/>
              <a:ea typeface="+mn-ea"/>
              <a:cs typeface="+mn-cs"/>
            </a:endParaRPr>
          </a:p>
          <a:p>
            <a:pPr marL="342900" marR="0" indent="-342900" algn="just" defTabSz="914400" rtl="0" eaLnBrk="1" fontAlgn="auto" latinLnBrk="0" hangingPunct="1">
              <a:lnSpc>
                <a:spcPct val="100000"/>
              </a:lnSpc>
              <a:spcBef>
                <a:spcPts val="0"/>
              </a:spcBef>
              <a:spcAft>
                <a:spcPts val="0"/>
              </a:spcAft>
              <a:buClrTx/>
              <a:buSzTx/>
              <a:buFont typeface="Arial" pitchFamily="34" charset="0"/>
              <a:buNone/>
              <a:tabLst/>
            </a:pPr>
            <a:endParaRPr lang="en-AU" sz="1000" b="1" i="1" dirty="0">
              <a:latin typeface="+mj-lt"/>
              <a:ea typeface="+mn-ea"/>
            </a:endParaRPr>
          </a:p>
          <a:p>
            <a:pPr marL="342900" marR="0" indent="-342900" algn="just" defTabSz="914400" rtl="0" eaLnBrk="1" fontAlgn="auto" latinLnBrk="0" hangingPunct="1">
              <a:lnSpc>
                <a:spcPct val="100000"/>
              </a:lnSpc>
              <a:spcBef>
                <a:spcPts val="0"/>
              </a:spcBef>
              <a:spcAft>
                <a:spcPts val="0"/>
              </a:spcAft>
              <a:buClrTx/>
              <a:buSzTx/>
              <a:buFont typeface="Arial" pitchFamily="34" charset="0"/>
              <a:buNone/>
              <a:tabLst/>
            </a:pPr>
            <a:r>
              <a:rPr kumimoji="0" lang="en-AU" sz="1000" b="1" i="1" u="none" strike="noStrike" kern="1200" cap="none" spc="0" normalizeH="0" baseline="0" noProof="0" dirty="0">
                <a:ln>
                  <a:noFill/>
                </a:ln>
                <a:solidFill>
                  <a:schemeClr val="tx1"/>
                </a:solidFill>
                <a:effectLst/>
                <a:uLnTx/>
                <a:uFillTx/>
                <a:latin typeface="+mj-lt"/>
                <a:ea typeface="+mn-ea"/>
                <a:cs typeface="+mn-cs"/>
              </a:rPr>
              <a:t>Notes: 1/2/3BRU = 1/2/3–bedroom unit; 3 BRH = 3 bedroom house; LQ = lower quartile rent; M = median rent; </a:t>
            </a:r>
            <a:r>
              <a:rPr lang="en-AU" sz="1000" b="1" i="1" dirty="0">
                <a:latin typeface="+mj-lt"/>
                <a:ea typeface="+mn-ea"/>
              </a:rPr>
              <a:t>AMCC</a:t>
            </a:r>
          </a:p>
          <a:p>
            <a:pPr marL="342900" marR="0" indent="-342900" algn="just" defTabSz="914400" rtl="0" eaLnBrk="1" fontAlgn="auto" latinLnBrk="0" hangingPunct="1">
              <a:lnSpc>
                <a:spcPct val="100000"/>
              </a:lnSpc>
              <a:spcBef>
                <a:spcPts val="0"/>
              </a:spcBef>
              <a:spcAft>
                <a:spcPts val="0"/>
              </a:spcAft>
              <a:buClrTx/>
              <a:buSzTx/>
              <a:buFont typeface="Arial" pitchFamily="34" charset="0"/>
              <a:buNone/>
              <a:tabLst/>
            </a:pPr>
            <a:r>
              <a:rPr lang="en-AU" sz="1000" b="1" i="1" dirty="0">
                <a:latin typeface="+mj-lt"/>
                <a:ea typeface="+mn-ea"/>
              </a:rPr>
              <a:t>=Average for middle suburbs in Sydney, Brisbane and Melbourne; AOCC = Average for outer suburbs in Sydney,</a:t>
            </a:r>
          </a:p>
          <a:p>
            <a:pPr marL="342900" marR="0" indent="-342900" algn="just" defTabSz="914400" rtl="0" eaLnBrk="1" fontAlgn="auto" latinLnBrk="0" hangingPunct="1">
              <a:lnSpc>
                <a:spcPct val="100000"/>
              </a:lnSpc>
              <a:spcBef>
                <a:spcPts val="0"/>
              </a:spcBef>
              <a:spcAft>
                <a:spcPts val="0"/>
              </a:spcAft>
              <a:buClrTx/>
              <a:buSzTx/>
              <a:buFont typeface="Arial" pitchFamily="34" charset="0"/>
              <a:buNone/>
              <a:tabLst/>
            </a:pPr>
            <a:r>
              <a:rPr lang="en-AU" sz="1000" b="1" i="1" dirty="0">
                <a:latin typeface="+mj-lt"/>
                <a:ea typeface="+mn-ea"/>
              </a:rPr>
              <a:t>Brisbane and Melbourne. </a:t>
            </a:r>
            <a:r>
              <a:rPr kumimoji="0" lang="en-AU" sz="1000" b="1" i="1" u="none" strike="noStrike" kern="1200" cap="none" spc="0" normalizeH="0" baseline="0" noProof="0" dirty="0">
                <a:ln>
                  <a:noFill/>
                </a:ln>
                <a:solidFill>
                  <a:schemeClr val="tx1"/>
                </a:solidFill>
                <a:effectLst/>
                <a:uLnTx/>
                <a:uFillTx/>
                <a:latin typeface="+mj-lt"/>
                <a:ea typeface="+mn-ea"/>
                <a:cs typeface="+mn-cs"/>
              </a:rPr>
              <a:t> </a:t>
            </a:r>
          </a:p>
        </p:txBody>
      </p:sp>
    </p:spTree>
    <p:extLst>
      <p:ext uri="{BB962C8B-B14F-4D97-AF65-F5344CB8AC3E}">
        <p14:creationId xmlns:p14="http://schemas.microsoft.com/office/powerpoint/2010/main" val="1955725545"/>
      </p:ext>
    </p:extLst>
  </p:cSld>
  <p:clrMapOvr>
    <a:masterClrMapping/>
  </p:clrMapOvr>
</p:sld>
</file>

<file path=ppt/theme/theme1.xml><?xml version="1.0" encoding="utf-8"?>
<a:theme xmlns:a="http://schemas.openxmlformats.org/drawingml/2006/main" name="ASB Presentation Template v2">
  <a:themeElements>
    <a:clrScheme name="AGSM">
      <a:dk1>
        <a:srgbClr val="404040"/>
      </a:dk1>
      <a:lt1>
        <a:sysClr val="window" lastClr="FFFFFF"/>
      </a:lt1>
      <a:dk2>
        <a:srgbClr val="063E8D"/>
      </a:dk2>
      <a:lt2>
        <a:srgbClr val="CCCCCC"/>
      </a:lt2>
      <a:accent1>
        <a:srgbClr val="063E8D"/>
      </a:accent1>
      <a:accent2>
        <a:srgbClr val="FFD700"/>
      </a:accent2>
      <a:accent3>
        <a:srgbClr val="0067A8"/>
      </a:accent3>
      <a:accent4>
        <a:srgbClr val="00568E"/>
      </a:accent4>
      <a:accent5>
        <a:srgbClr val="004372"/>
      </a:accent5>
      <a:accent6>
        <a:srgbClr val="002E52"/>
      </a:accent6>
      <a:hlink>
        <a:srgbClr val="33CCFF"/>
      </a:hlink>
      <a:folHlink>
        <a:srgbClr val="063E8D"/>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marL="342900" marR="0" indent="-342900" algn="l" defTabSz="914400" rtl="0" eaLnBrk="1" fontAlgn="auto" latinLnBrk="0" hangingPunct="1">
          <a:lnSpc>
            <a:spcPct val="100000"/>
          </a:lnSpc>
          <a:spcBef>
            <a:spcPct val="20000"/>
          </a:spcBef>
          <a:spcAft>
            <a:spcPts val="0"/>
          </a:spcAft>
          <a:buClrTx/>
          <a:buSzTx/>
          <a:buFont typeface="Arial" pitchFamily="34" charset="0"/>
          <a:buNone/>
          <a:tabLst/>
          <a:defRPr kumimoji="0" sz="1150" b="1" i="0" u="none" strike="noStrike" kern="1200" cap="none" spc="0" normalizeH="0" baseline="0" noProof="0" dirty="0" smtClean="0">
            <a:ln>
              <a:noFill/>
            </a:ln>
            <a:solidFill>
              <a:schemeClr val="tx1"/>
            </a:solidFill>
            <a:effectLst/>
            <a:uLnTx/>
            <a:uFillTx/>
            <a:latin typeface="Sommet bold"/>
            <a:ea typeface="+mn-ea"/>
            <a:cs typeface="+mn-cs"/>
          </a:defRPr>
        </a:defPPr>
      </a:lstStyle>
    </a:txDef>
  </a:objectDefaults>
  <a:extraClrSchemeLst/>
  <a:extLst>
    <a:ext uri="{05A4C25C-085E-4340-85A3-A5531E510DB2}">
      <thm15:themeFamily xmlns="" xmlns:thm15="http://schemas.microsoft.com/office/thememl/2012/main" name="Presentation11" id="{CECED6B6-01E3-AF4C-9FB0-716A457DCAD8}" vid="{E23210A9-B5CC-594D-AEAD-3AB1506EAE8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LongProperties xmlns="http://schemas.microsoft.com/office/2006/metadata/long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UNSW Document" ma:contentTypeID="0x010100CB3B9BBA0BCD3E419999B5261DC1B9A800224BB63C2918084F9A646BE667CC7303" ma:contentTypeVersion="7" ma:contentTypeDescription="" ma:contentTypeScope="" ma:versionID="614c7b4f92d9bb7268737de014e61d84">
  <xsd:schema xmlns:xsd="http://www.w3.org/2001/XMLSchema" xmlns:xs="http://www.w3.org/2001/XMLSchema" xmlns:p="http://schemas.microsoft.com/office/2006/metadata/properties" xmlns:ns1="http://schemas.microsoft.com/sharepoint/v3" xmlns:ns2="d7539109-5f13-4f99-80e2-1e6f2ec4f145" targetNamespace="http://schemas.microsoft.com/office/2006/metadata/properties" ma:root="true" ma:fieldsID="ccba13754e9710091dea0fddd0daaed7" ns1:_="" ns2:_="">
    <xsd:import namespace="http://schemas.microsoft.com/sharepoint/v3"/>
    <xsd:import namespace="d7539109-5f13-4f99-80e2-1e6f2ec4f145"/>
    <xsd:element name="properties">
      <xsd:complexType>
        <xsd:sequence>
          <xsd:element name="documentManagement">
            <xsd:complexType>
              <xsd:all>
                <xsd:element ref="ns2:ad14b3db64374eb9bb8f94fd7b6021a2" minOccurs="0"/>
                <xsd:element ref="ns2:TaxCatchAll" minOccurs="0"/>
                <xsd:element ref="ns2:TaxCatchAllLabel" minOccurs="0"/>
                <xsd:element ref="ns2:a961bbf450fa44b7a66f926166a33136" minOccurs="0"/>
                <xsd:element ref="ns1:PublishingPageImage" minOccurs="0"/>
                <xsd:element ref="ns2:ebce3244f69e4ef48e30a5c8b29a8579"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PageImage" ma:index="14" nillable="true" ma:displayName="Page Image" ma:description="Page Image is a site column created by the Publishing feature. It is used on the Article Page Content Type as the primary image of the page." ma:internalName="PublishingPageImag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7539109-5f13-4f99-80e2-1e6f2ec4f145" elementFormDefault="qualified">
    <xsd:import namespace="http://schemas.microsoft.com/office/2006/documentManagement/types"/>
    <xsd:import namespace="http://schemas.microsoft.com/office/infopath/2007/PartnerControls"/>
    <xsd:element name="ad14b3db64374eb9bb8f94fd7b6021a2" ma:index="8" nillable="true" ma:taxonomy="true" ma:internalName="ad14b3db64374eb9bb8f94fd7b6021a2" ma:taxonomyFieldName="UNSWBusinessUnit" ma:displayName="UNSW Business Unit" ma:default="" ma:fieldId="{ad14b3db-6437-4eb9-bb8f-94fd7b6021a2}" ma:sspId="2b026aac-6b52-4d7e-a64d-f3ee90946f56" ma:termSetId="c028ceb7-d8a7-4fdc-be3b-f52b72ec38ad" ma:anchorId="00000000-0000-0000-0000-000000000000" ma:open="false" ma:isKeyword="false">
      <xsd:complexType>
        <xsd:sequence>
          <xsd:element ref="pc:Terms" minOccurs="0" maxOccurs="1"/>
        </xsd:sequence>
      </xsd:complexType>
    </xsd:element>
    <xsd:element name="TaxCatchAll" ma:index="9" nillable="true" ma:displayName="Taxonomy Catch All Column" ma:description="" ma:hidden="true" ma:list="{759bf509-93f8-4f42-9b15-e48071ed914e}" ma:internalName="TaxCatchAll" ma:showField="CatchAllData" ma:web="d7539109-5f13-4f99-80e2-1e6f2ec4f145">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description="" ma:hidden="true" ma:list="{759bf509-93f8-4f42-9b15-e48071ed914e}" ma:internalName="TaxCatchAllLabel" ma:readOnly="true" ma:showField="CatchAllDataLabel" ma:web="d7539109-5f13-4f99-80e2-1e6f2ec4f145">
      <xsd:complexType>
        <xsd:complexContent>
          <xsd:extension base="dms:MultiChoiceLookup">
            <xsd:sequence>
              <xsd:element name="Value" type="dms:Lookup" maxOccurs="unbounded" minOccurs="0" nillable="true"/>
            </xsd:sequence>
          </xsd:extension>
        </xsd:complexContent>
      </xsd:complexType>
    </xsd:element>
    <xsd:element name="a961bbf450fa44b7a66f926166a33136" ma:index="12" nillable="true" ma:taxonomy="true" ma:internalName="a961bbf450fa44b7a66f926166a33136" ma:taxonomyFieldName="UNSWDocumentType" ma:displayName="UNSW Document Type" ma:default="" ma:fieldId="{a961bbf4-50fa-44b7-a66f-926166a33136}" ma:taxonomyMulti="true" ma:sspId="2b026aac-6b52-4d7e-a64d-f3ee90946f56" ma:termSetId="d9621c50-1902-4b14-a91d-a52bce304c1a" ma:anchorId="00000000-0000-0000-0000-000000000000" ma:open="false" ma:isKeyword="false">
      <xsd:complexType>
        <xsd:sequence>
          <xsd:element ref="pc:Terms" minOccurs="0" maxOccurs="1"/>
        </xsd:sequence>
      </xsd:complexType>
    </xsd:element>
    <xsd:element name="ebce3244f69e4ef48e30a5c8b29a8579" ma:index="15" nillable="true" ma:taxonomy="true" ma:internalName="ebce3244f69e4ef48e30a5c8b29a8579" ma:taxonomyFieldName="UNSWSchool" ma:displayName="UNSW School/Centre" ma:default="" ma:fieldId="{ebce3244-f69e-4ef4-8e30-a5c8b29a8579}" ma:sspId="2b026aac-6b52-4d7e-a64d-f3ee90946f56" ma:termSetId="8070f66c-b5ac-41c2-aadc-e78dddc3778d"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TaxCatchAll xmlns="d7539109-5f13-4f99-80e2-1e6f2ec4f145">
      <Value>12</Value>
      <Value>10</Value>
      <Value>21</Value>
    </TaxCatchAll>
    <ad14b3db64374eb9bb8f94fd7b6021a2 xmlns="d7539109-5f13-4f99-80e2-1e6f2ec4f145">
      <Terms xmlns="http://schemas.microsoft.com/office/infopath/2007/PartnerControls">
        <TermInfo xmlns="http://schemas.microsoft.com/office/infopath/2007/PartnerControls">
          <TermName xmlns="http://schemas.microsoft.com/office/infopath/2007/PartnerControls">Marketing</TermName>
          <TermId xmlns="http://schemas.microsoft.com/office/infopath/2007/PartnerControls">fb9c1b90-7159-4dac-b0a9-0cb2ecf36303</TermId>
        </TermInfo>
      </Terms>
    </ad14b3db64374eb9bb8f94fd7b6021a2>
    <ebce3244f69e4ef48e30a5c8b29a8579 xmlns="d7539109-5f13-4f99-80e2-1e6f2ec4f145">
      <Terms xmlns="http://schemas.microsoft.com/office/infopath/2007/PartnerControls">
        <TermInfo xmlns="http://schemas.microsoft.com/office/infopath/2007/PartnerControls">
          <TermName xmlns="http://schemas.microsoft.com/office/infopath/2007/PartnerControls">Social Policy Research Centre</TermName>
          <TermId xmlns="http://schemas.microsoft.com/office/infopath/2007/PartnerControls">de620cee-0f04-47d5-9dd3-dfcd30886998</TermId>
        </TermInfo>
      </Terms>
    </ebce3244f69e4ef48e30a5c8b29a8579>
    <PublishingPageImage xmlns="http://schemas.microsoft.com/sharepoint/v3" xsi:nil="true"/>
    <a961bbf450fa44b7a66f926166a33136 xmlns="d7539109-5f13-4f99-80e2-1e6f2ec4f145">
      <Terms xmlns="http://schemas.microsoft.com/office/infopath/2007/PartnerControls">
        <TermInfo xmlns="http://schemas.microsoft.com/office/infopath/2007/PartnerControls">
          <TermName xmlns="http://schemas.microsoft.com/office/infopath/2007/PartnerControls">Branded Template</TermName>
          <TermId xmlns="http://schemas.microsoft.com/office/infopath/2007/PartnerControls">d6fbe652-0bae-4e0f-9389-fdd30b45ad31</TermId>
        </TermInfo>
      </Terms>
    </a961bbf450fa44b7a66f926166a33136>
  </documentManagement>
</p:properties>
</file>

<file path=customXml/itemProps1.xml><?xml version="1.0" encoding="utf-8"?>
<ds:datastoreItem xmlns:ds="http://schemas.openxmlformats.org/officeDocument/2006/customXml" ds:itemID="{F77A88D3-C8FA-43F4-B901-104849B358DC}">
  <ds:schemaRefs>
    <ds:schemaRef ds:uri="http://schemas.microsoft.com/office/2006/metadata/longProperties"/>
  </ds:schemaRefs>
</ds:datastoreItem>
</file>

<file path=customXml/itemProps2.xml><?xml version="1.0" encoding="utf-8"?>
<ds:datastoreItem xmlns:ds="http://schemas.openxmlformats.org/officeDocument/2006/customXml" ds:itemID="{72AF81F6-8F2A-47D5-9E54-F37BF3E413E5}">
  <ds:schemaRefs>
    <ds:schemaRef ds:uri="http://schemas.microsoft.com/sharepoint/v3/contenttype/forms"/>
  </ds:schemaRefs>
</ds:datastoreItem>
</file>

<file path=customXml/itemProps3.xml><?xml version="1.0" encoding="utf-8"?>
<ds:datastoreItem xmlns:ds="http://schemas.openxmlformats.org/officeDocument/2006/customXml" ds:itemID="{C37FDE9E-D31F-424C-B160-33A5524705F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7539109-5f13-4f99-80e2-1e6f2ec4f14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79B49113-6A1F-4D72-AA58-A6BB3142146B}">
  <ds:schemaRefs>
    <ds:schemaRef ds:uri="http://purl.org/dc/terms/"/>
    <ds:schemaRef ds:uri="d7539109-5f13-4f99-80e2-1e6f2ec4f145"/>
    <ds:schemaRef ds:uri="http://schemas.microsoft.com/office/2006/metadata/properties"/>
    <ds:schemaRef ds:uri="http://purl.org/dc/dcmitype/"/>
    <ds:schemaRef ds:uri="http://schemas.microsoft.com/office/infopath/2007/PartnerControls"/>
    <ds:schemaRef ds:uri="http://schemas.microsoft.com/office/2006/documentManagement/types"/>
    <ds:schemaRef ds:uri="http://purl.org/dc/elements/1.1/"/>
    <ds:schemaRef ds:uri="http://schemas.openxmlformats.org/package/2006/metadata/core-properties"/>
    <ds:schemaRef ds:uri="http://schemas.microsoft.com/sharepoint/v3"/>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Sydney_4x3</Template>
  <TotalTime>897</TotalTime>
  <Words>2248</Words>
  <Application>Microsoft Office PowerPoint</Application>
  <PresentationFormat>On-screen Show (4:3)</PresentationFormat>
  <Paragraphs>400</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ASB Presentation Template v2</vt:lpstr>
      <vt:lpstr>PowerPoint Presentation</vt:lpstr>
      <vt:lpstr>Project Description and Objectives</vt:lpstr>
      <vt:lpstr>Background and Context</vt:lpstr>
      <vt:lpstr>What is a Budget Standard? </vt:lpstr>
      <vt:lpstr>Key General Features of the Project</vt:lpstr>
      <vt:lpstr>Some Key Differences from Earlier Study</vt:lpstr>
      <vt:lpstr>Family Types </vt:lpstr>
      <vt:lpstr>Some Key Practical Issues </vt:lpstr>
      <vt:lpstr>Setting Dwelling Types and Location</vt:lpstr>
      <vt:lpstr>Average Rents for Assigned Dwellings</vt:lpstr>
      <vt:lpstr>The New Low-Paid Budget Standards ($ per week, June 2016)</vt:lpstr>
      <vt:lpstr>The New Unemployed Budget Standards ($ per week, June 2016)</vt:lpstr>
      <vt:lpstr>Estimated Costs of Children ($ per week, June 2016)</vt:lpstr>
      <vt:lpstr>Implied Horizontal and Vertical Relativities ($/week, June 2016)</vt:lpstr>
      <vt:lpstr>Comparisons with Existing Poverty Lines ($ per week, June 2016)</vt:lpstr>
      <vt:lpstr>Assessing the Adequacy of the Social Safety Net </vt:lpstr>
      <vt:lpstr>Concluding Reflections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Annual Wage Review 2017-18</dc:title>
  <dc:subject>Research - Budget standards presentation</dc:subject>
  <dc:creator>Prof. Peter Saunders;Megan Bedford</dc:creator>
  <cp:lastModifiedBy>ellisg</cp:lastModifiedBy>
  <cp:revision>141</cp:revision>
  <cp:lastPrinted>2017-10-31T23:52:45Z</cp:lastPrinted>
  <dcterms:created xsi:type="dcterms:W3CDTF">2017-02-02T04:16:19Z</dcterms:created>
  <dcterms:modified xsi:type="dcterms:W3CDTF">2017-12-22T00:42:37Z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rder">
    <vt:lpwstr>15500.0000000000</vt:lpwstr>
  </property>
  <property fmtid="{D5CDD505-2E9C-101B-9397-08002B2CF9AE}" pid="3" name="OHS Newsletter?">
    <vt:lpwstr>0</vt:lpwstr>
  </property>
  <property fmtid="{D5CDD505-2E9C-101B-9397-08002B2CF9AE}" pid="4" name="Category">
    <vt:lpwstr>AGSM</vt:lpwstr>
  </property>
  <property fmtid="{D5CDD505-2E9C-101B-9397-08002B2CF9AE}" pid="5" name="ContentType">
    <vt:lpwstr>Document</vt:lpwstr>
  </property>
  <property fmtid="{D5CDD505-2E9C-101B-9397-08002B2CF9AE}" pid="6" name="Date">
    <vt:lpwstr/>
  </property>
  <property fmtid="{D5CDD505-2E9C-101B-9397-08002B2CF9AE}" pid="7" name="PublishingExpirationDate">
    <vt:lpwstr/>
  </property>
  <property fmtid="{D5CDD505-2E9C-101B-9397-08002B2CF9AE}" pid="8" name="PublishingStartDate">
    <vt:lpwstr/>
  </property>
  <property fmtid="{D5CDD505-2E9C-101B-9397-08002B2CF9AE}" pid="9" name="ASBDocumentType">
    <vt:lpwstr>16</vt:lpwstr>
  </property>
  <property fmtid="{D5CDD505-2E9C-101B-9397-08002B2CF9AE}" pid="10" name="ASBDepartment">
    <vt:lpwstr>8</vt:lpwstr>
  </property>
  <property fmtid="{D5CDD505-2E9C-101B-9397-08002B2CF9AE}" pid="11" name="ASBUpdatedDate">
    <vt:lpwstr>2015-08-04T00:00:00Z</vt:lpwstr>
  </property>
  <property fmtid="{D5CDD505-2E9C-101B-9397-08002B2CF9AE}" pid="12" name="ASBTopic">
    <vt:lpwstr>1</vt:lpwstr>
  </property>
  <property fmtid="{D5CDD505-2E9C-101B-9397-08002B2CF9AE}" pid="13" name="ASBProgram">
    <vt:lpwstr>5</vt:lpwstr>
  </property>
  <property fmtid="{D5CDD505-2E9C-101B-9397-08002B2CF9AE}" pid="14" name="Format">
    <vt:lpwstr>PowerPoint</vt:lpwstr>
  </property>
  <property fmtid="{D5CDD505-2E9C-101B-9397-08002B2CF9AE}" pid="15" name="UnswBus_ResourceCategory">
    <vt:lpwstr>78;#AGSM|e641e8a1-99e5-404f-bd7c-35803f4d985d</vt:lpwstr>
  </property>
  <property fmtid="{D5CDD505-2E9C-101B-9397-08002B2CF9AE}" pid="16" name="UnswBus_ResourceType">
    <vt:lpwstr>Template</vt:lpwstr>
  </property>
  <property fmtid="{D5CDD505-2E9C-101B-9397-08002B2CF9AE}" pid="17" name="ContentTypeId">
    <vt:lpwstr>0x010100CB3B9BBA0BCD3E419999B5261DC1B9A800224BB63C2918084F9A646BE667CC7303</vt:lpwstr>
  </property>
  <property fmtid="{D5CDD505-2E9C-101B-9397-08002B2CF9AE}" pid="18" name="i7e4caf4883549738b3fce866cf588f7">
    <vt:lpwstr>AGSM|e641e8a1-99e5-404f-bd7c-35803f4d985d</vt:lpwstr>
  </property>
  <property fmtid="{D5CDD505-2E9C-101B-9397-08002B2CF9AE}" pid="19" name="TaxCatchAll">
    <vt:lpwstr>78;#AGSM|e641e8a1-99e5-404f-bd7c-35803f4d985d</vt:lpwstr>
  </property>
  <property fmtid="{D5CDD505-2E9C-101B-9397-08002B2CF9AE}" pid="20" name="l106d6d0667840b48999320499b4dd29">
    <vt:lpwstr/>
  </property>
  <property fmtid="{D5CDD505-2E9C-101B-9397-08002B2CF9AE}" pid="21" name="UnswBus_EnterpriseKeywords">
    <vt:lpwstr/>
  </property>
  <property fmtid="{D5CDD505-2E9C-101B-9397-08002B2CF9AE}" pid="22" name="cfdce602ab9848b4bf80c62eae0cddb3">
    <vt:lpwstr/>
  </property>
  <property fmtid="{D5CDD505-2E9C-101B-9397-08002B2CF9AE}" pid="23" name="UnswBus_SchoolUnit">
    <vt:lpwstr/>
  </property>
  <property fmtid="{D5CDD505-2E9C-101B-9397-08002B2CF9AE}" pid="24" name="UnswBus_Description">
    <vt:lpwstr>Branded templates produced by the UNSW Business School Marketing team</vt:lpwstr>
  </property>
  <property fmtid="{D5CDD505-2E9C-101B-9397-08002B2CF9AE}" pid="25" name="UNSWDocumentType">
    <vt:lpwstr>12;#Branded Template|d6fbe652-0bae-4e0f-9389-fdd30b45ad31</vt:lpwstr>
  </property>
  <property fmtid="{D5CDD505-2E9C-101B-9397-08002B2CF9AE}" pid="26" name="UNSWSchool">
    <vt:lpwstr>21;#Social Policy Research Centre|de620cee-0f04-47d5-9dd3-dfcd30886998</vt:lpwstr>
  </property>
  <property fmtid="{D5CDD505-2E9C-101B-9397-08002B2CF9AE}" pid="27" name="UNSWBusinessUnit">
    <vt:lpwstr>10;#Marketing|fb9c1b90-7159-4dac-b0a9-0cb2ecf36303</vt:lpwstr>
  </property>
  <property fmtid="{D5CDD505-2E9C-101B-9397-08002B2CF9AE}" pid="28" name="Display">
    <vt:bool>true</vt:bool>
  </property>
</Properties>
</file>